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329" r:id="rId2"/>
    <p:sldId id="459" r:id="rId3"/>
    <p:sldId id="439" r:id="rId4"/>
    <p:sldId id="440" r:id="rId5"/>
    <p:sldId id="441" r:id="rId6"/>
    <p:sldId id="442" r:id="rId7"/>
    <p:sldId id="445" r:id="rId8"/>
    <p:sldId id="443" r:id="rId9"/>
    <p:sldId id="447" r:id="rId10"/>
    <p:sldId id="444" r:id="rId11"/>
    <p:sldId id="418" r:id="rId12"/>
    <p:sldId id="419" r:id="rId13"/>
    <p:sldId id="423" r:id="rId14"/>
    <p:sldId id="421" r:id="rId15"/>
    <p:sldId id="427" r:id="rId16"/>
    <p:sldId id="428" r:id="rId17"/>
    <p:sldId id="448" r:id="rId18"/>
    <p:sldId id="449" r:id="rId19"/>
    <p:sldId id="450" r:id="rId20"/>
    <p:sldId id="461" r:id="rId21"/>
    <p:sldId id="452" r:id="rId22"/>
    <p:sldId id="462" r:id="rId23"/>
    <p:sldId id="454" r:id="rId24"/>
    <p:sldId id="455" r:id="rId25"/>
    <p:sldId id="460" r:id="rId26"/>
    <p:sldId id="453" r:id="rId27"/>
    <p:sldId id="456" r:id="rId28"/>
    <p:sldId id="457" r:id="rId29"/>
    <p:sldId id="458" r:id="rId30"/>
  </p:sldIdLst>
  <p:sldSz cx="9144000" cy="6858000" type="screen4x3"/>
  <p:notesSz cx="6858000" cy="9144000"/>
  <p:defaultTextStyle>
    <a:defPPr>
      <a:defRPr lang="en-US"/>
    </a:defPPr>
    <a:lvl1pPr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1pPr>
    <a:lvl2pPr marL="4572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2pPr>
    <a:lvl3pPr marL="9144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3pPr>
    <a:lvl4pPr marL="13716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4pPr>
    <a:lvl5pPr marL="1828800" algn="ctr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Arial" charset="0"/>
        <a:ea typeface="ＭＳ Ｐゴシック" charset="0"/>
        <a:cs typeface="ＭＳ Ｐゴシック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prnWhat="handouts3" frameSlides="1"/>
  <p:clrMru>
    <a:srgbClr val="85D134"/>
    <a:srgbClr val="996633"/>
    <a:srgbClr val="667BC8"/>
    <a:srgbClr val="FFFFFF"/>
    <a:srgbClr val="800080"/>
    <a:srgbClr val="FF8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150" d="100"/>
          <a:sy n="150" d="100"/>
        </p:scale>
        <p:origin x="-432" y="-80"/>
      </p:cViewPr>
      <p:guideLst>
        <p:guide orient="horz" pos="38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192" d="100"/>
          <a:sy n="192" d="100"/>
        </p:scale>
        <p:origin x="-4744" y="-11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handoutMaster" Target="handoutMasters/handoutMaster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printerSettings" Target="printerSettings/printerSettings1.bin"/><Relationship Id="rId34" Type="http://schemas.openxmlformats.org/officeDocument/2006/relationships/presProps" Target="presProps.xml"/><Relationship Id="rId35" Type="http://schemas.openxmlformats.org/officeDocument/2006/relationships/viewProps" Target="viewProps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4" name="Rectangle 1026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5" name="Rectangle 1027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61796" name="Rectangle 1028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Cybergenetics © 2003-</a:t>
            </a:r>
            <a:r>
              <a:rPr lang="en-US" smtClean="0"/>
              <a:t>2016</a:t>
            </a:r>
            <a:endParaRPr lang="en-US"/>
          </a:p>
        </p:txBody>
      </p:sp>
      <p:sp>
        <p:nvSpPr>
          <p:cNvPr id="161797" name="Rectangle 1029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43CFCB10-135C-784B-9841-A1DCCBBCD9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09433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31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931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931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Cybergenetics © 2007-2010</a:t>
            </a:r>
          </a:p>
        </p:txBody>
      </p:sp>
      <p:sp>
        <p:nvSpPr>
          <p:cNvPr id="931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78D39E01-0663-BD42-A841-A6EB9BDDB8F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348665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" charset="0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6"/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1200"/>
              <a:t>Cybergenetics © 2003-2011</a:t>
            </a:r>
          </a:p>
        </p:txBody>
      </p:sp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9B1BC77C-40AC-3F41-9099-52A190132439}" type="slidenum">
              <a:rPr lang="en-US" sz="1200"/>
              <a:pPr/>
              <a:t>1</a:t>
            </a:fld>
            <a:endParaRPr lang="en-US" sz="1200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Cybergenetics © 2007-2012</a:t>
            </a:r>
            <a:endParaRPr lang="en-US"/>
          </a:p>
        </p:txBody>
      </p:sp>
      <p:sp>
        <p:nvSpPr>
          <p:cNvPr id="25604" name="Slide Number Placeholder 4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fld id="{3CFFD9B5-65EC-E14A-8383-2024A16B72D5}" type="slidenum">
              <a:rPr lang="en-US" sz="1200"/>
              <a:pPr/>
              <a:t>9</a:t>
            </a:fld>
            <a:endParaRPr lang="en-US" sz="12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686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>
            <a:solidFill>
              <a:srgbClr val="00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  <a:p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  <a:extLs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0871C2-2719-3047-88C5-35F949B4B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6413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DCE306-1CC2-424E-844B-375B0EAF5F4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2774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89EA1D-3A1C-B245-9CC7-ED005E2B67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9409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432AEA-262C-C346-9043-0822916D94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5638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0A4378-5563-0C49-A6DE-5421852B21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15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5C163B-0FCA-A841-867E-B5C670DCA2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72512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291144-8C52-4E41-8577-5DFF967751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839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0601D-D91B-FB40-B43C-0DC82FA678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208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B306D3C-F30B-8E40-91E5-A104DE6888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1883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DFB2948-6278-1740-9BF8-2398BF72CD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4781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E88715B-D93C-9349-8D8C-C34471B8232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63720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Times" charset="0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Times" charset="0"/>
              </a:defRPr>
            </a:lvl1pPr>
          </a:lstStyle>
          <a:p>
            <a:pPr>
              <a:defRPr/>
            </a:pPr>
            <a:fld id="{E3A58518-FD13-5C48-B248-304FAD68FA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0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png"/><Relationship Id="rId3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9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emf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png"/><Relationship Id="rId3" Type="http://schemas.openxmlformats.org/officeDocument/2006/relationships/image" Target="../media/image35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jpeg"/><Relationship Id="rId5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4" Type="http://schemas.openxmlformats.org/officeDocument/2006/relationships/image" Target="../media/image5.jpe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jpeg"/><Relationship Id="rId3" Type="http://schemas.openxmlformats.org/officeDocument/2006/relationships/image" Target="../media/image14.em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6.jpeg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62575"/>
            <a:ext cx="2971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pPr eaLnBrk="1" hangingPunct="1"/>
            <a:r>
              <a:rPr lang="en-US" sz="3600" b="1">
                <a:latin typeface="Arial" charset="0"/>
              </a:rPr>
              <a:t>Separating DNA Mixtures by Computer</a:t>
            </a:r>
            <a:br>
              <a:rPr lang="en-US" sz="3600" b="1">
                <a:latin typeface="Arial" charset="0"/>
              </a:rPr>
            </a:br>
            <a:r>
              <a:rPr lang="en-US" sz="3600" b="1">
                <a:latin typeface="Arial" charset="0"/>
              </a:rPr>
              <a:t>to Identify and Convict a Serial Rapist</a:t>
            </a:r>
            <a:r>
              <a:rPr lang="en-US" sz="3600">
                <a:latin typeface="Arial" charset="0"/>
              </a:rPr>
              <a:t> </a:t>
            </a:r>
            <a:r>
              <a:rPr lang="en-US" sz="3600" b="1">
                <a:latin typeface="Arial" charset="0"/>
              </a:rPr>
              <a:t> </a:t>
            </a:r>
            <a:endParaRPr lang="en-US" sz="3600" b="1">
              <a:solidFill>
                <a:schemeClr val="tx1"/>
              </a:solidFill>
              <a:latin typeface="Arial" charset="0"/>
            </a:endParaRPr>
          </a:p>
        </p:txBody>
      </p:sp>
      <p:sp>
        <p:nvSpPr>
          <p:cNvPr id="89092" name="Text Box 4"/>
          <p:cNvSpPr txBox="1">
            <a:spLocks noChangeArrowheads="1"/>
          </p:cNvSpPr>
          <p:nvPr/>
        </p:nvSpPr>
        <p:spPr bwMode="auto">
          <a:xfrm>
            <a:off x="965200" y="4054475"/>
            <a:ext cx="7339013" cy="1570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Mark W Perlin, PhD, MD, PhD</a:t>
            </a:r>
          </a:p>
          <a:p>
            <a:pPr>
              <a:defRPr/>
            </a:pPr>
            <a:r>
              <a:rPr lang="en-US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Cybergenetics</a:t>
            </a:r>
            <a:r>
              <a:rPr lang="en-US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, Pittsburgh, PA</a:t>
            </a:r>
          </a:p>
          <a:p>
            <a:pPr>
              <a:defRPr/>
            </a:pPr>
            <a:r>
              <a:rPr lang="en-US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Garett</a:t>
            </a:r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 Sugimoto, MS</a:t>
            </a:r>
          </a:p>
          <a:p>
            <a:pPr>
              <a:defRPr/>
            </a:pPr>
            <a:r>
              <a:rPr lang="en-US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Kern Regional Crime Laboratory, Bakersfield, CA</a:t>
            </a:r>
          </a:p>
        </p:txBody>
      </p:sp>
      <p:sp>
        <p:nvSpPr>
          <p:cNvPr id="89093" name="Text Box 5"/>
          <p:cNvSpPr txBox="1">
            <a:spLocks noChangeArrowheads="1"/>
          </p:cNvSpPr>
          <p:nvPr/>
        </p:nvSpPr>
        <p:spPr bwMode="auto">
          <a:xfrm>
            <a:off x="3484563" y="6477000"/>
            <a:ext cx="2160587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defRPr/>
            </a:pPr>
            <a:r>
              <a:rPr lang="en-US" sz="1200" b="1" dirty="0" smtClean="0">
                <a:effectLst>
                  <a:outerShdw blurRad="38100" dist="38100" dir="2700000" algn="tl">
                    <a:srgbClr val="DDDDDD"/>
                  </a:outerShdw>
                </a:effectLst>
              </a:rPr>
              <a:t>Cybergenetics © 2003-2016</a:t>
            </a:r>
          </a:p>
        </p:txBody>
      </p:sp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1038225" y="2514600"/>
            <a:ext cx="71501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defRPr/>
            </a:pPr>
            <a:r>
              <a:rPr lang="en-US" sz="2800" b="1" dirty="0" smtClean="0">
                <a:solidFill>
                  <a:srgbClr val="2F8B2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American Academy of Forensic Sciences</a:t>
            </a:r>
          </a:p>
          <a:p>
            <a:pPr>
              <a:defRPr/>
            </a:pPr>
            <a:r>
              <a:rPr lang="en-US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February, 2016</a:t>
            </a:r>
          </a:p>
          <a:p>
            <a:pPr>
              <a:defRPr/>
            </a:pPr>
            <a:r>
              <a:rPr lang="en-US" sz="2800" b="1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Las Vegas, NV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Quantitative mixture data</a:t>
            </a:r>
          </a:p>
        </p:txBody>
      </p:sp>
      <p:sp>
        <p:nvSpPr>
          <p:cNvPr id="26626" name="TextBox 2"/>
          <p:cNvSpPr txBox="1">
            <a:spLocks noChangeArrowheads="1"/>
          </p:cNvSpPr>
          <p:nvPr/>
        </p:nvSpPr>
        <p:spPr bwMode="auto">
          <a:xfrm>
            <a:off x="566738" y="1625600"/>
            <a:ext cx="78152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KRCL tested biological items, generated STR data</a:t>
            </a:r>
          </a:p>
        </p:txBody>
      </p:sp>
      <p:pic>
        <p:nvPicPr>
          <p:cNvPr id="26627" name="Picture 2" descr="D13_data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49488"/>
            <a:ext cx="77724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1912938" y="2732088"/>
            <a:ext cx="22733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rgbClr val="0000FF"/>
                </a:solidFill>
              </a:rPr>
              <a:t>zip tie in road</a:t>
            </a:r>
          </a:p>
          <a:p>
            <a:pPr algn="l"/>
            <a:r>
              <a:rPr lang="en-US">
                <a:solidFill>
                  <a:srgbClr val="000090"/>
                </a:solidFill>
              </a:rPr>
              <a:t>locus D13S317</a:t>
            </a:r>
          </a:p>
        </p:txBody>
      </p:sp>
      <p:pic>
        <p:nvPicPr>
          <p:cNvPr id="26629" name="Picture 1" descr="ju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0"/>
            <a:ext cx="1054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0" name="TextBox 2"/>
          <p:cNvSpPr txBox="1">
            <a:spLocks noChangeArrowheads="1"/>
          </p:cNvSpPr>
          <p:nvPr/>
        </p:nvSpPr>
        <p:spPr bwMode="auto">
          <a:xfrm>
            <a:off x="0" y="0"/>
            <a:ext cx="431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rgbClr val="800000"/>
                </a:solidFill>
                <a:latin typeface="Courier" charset="0"/>
                <a:cs typeface="Courier" charset="0"/>
              </a:rPr>
              <a:t>Receive evidence data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9" name="Picture 2" descr="D13_dat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49488"/>
            <a:ext cx="77724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DNA largely inconclusive</a:t>
            </a:r>
          </a:p>
        </p:txBody>
      </p:sp>
      <p:sp>
        <p:nvSpPr>
          <p:cNvPr id="27651" name="Line 9"/>
          <p:cNvSpPr>
            <a:spLocks noChangeShapeType="1"/>
          </p:cNvSpPr>
          <p:nvPr/>
        </p:nvSpPr>
        <p:spPr bwMode="auto">
          <a:xfrm flipV="1">
            <a:off x="1704975" y="4625975"/>
            <a:ext cx="6397625" cy="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2" name="Text Box 17"/>
          <p:cNvSpPr txBox="1">
            <a:spLocks noChangeArrowheads="1"/>
          </p:cNvSpPr>
          <p:nvPr/>
        </p:nvSpPr>
        <p:spPr bwMode="auto">
          <a:xfrm>
            <a:off x="225425" y="4619625"/>
            <a:ext cx="1624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rgbClr val="FF0000"/>
                </a:solidFill>
              </a:rPr>
              <a:t>Threshold </a:t>
            </a:r>
          </a:p>
        </p:txBody>
      </p:sp>
      <p:sp>
        <p:nvSpPr>
          <p:cNvPr id="27653" name="Text Box 4"/>
          <p:cNvSpPr txBox="1">
            <a:spLocks noChangeArrowheads="1"/>
          </p:cNvSpPr>
          <p:nvPr/>
        </p:nvSpPr>
        <p:spPr bwMode="auto">
          <a:xfrm>
            <a:off x="1055688" y="1752600"/>
            <a:ext cx="70294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Over</a:t>
            </a:r>
            <a:r>
              <a:rPr lang="en-US">
                <a:solidFill>
                  <a:schemeClr val="hlink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threshold</a:t>
            </a:r>
            <a:r>
              <a:rPr lang="en-US">
                <a:solidFill>
                  <a:schemeClr val="accent2"/>
                </a:solidFill>
              </a:rPr>
              <a:t>,</a:t>
            </a:r>
            <a:r>
              <a:rPr lang="en-US">
                <a:solidFill>
                  <a:schemeClr val="hlink"/>
                </a:solidFill>
              </a:rPr>
              <a:t> </a:t>
            </a:r>
            <a:r>
              <a:rPr lang="en-US">
                <a:solidFill>
                  <a:schemeClr val="accent2"/>
                </a:solidFill>
              </a:rPr>
              <a:t>peaks are labeled as allele events</a:t>
            </a:r>
            <a:r>
              <a:rPr lang="en-US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27654" name="Text Box 13"/>
          <p:cNvSpPr txBox="1">
            <a:spLocks noChangeArrowheads="1"/>
          </p:cNvSpPr>
          <p:nvPr/>
        </p:nvSpPr>
        <p:spPr bwMode="auto">
          <a:xfrm>
            <a:off x="1846263" y="3257550"/>
            <a:ext cx="3454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667BC8"/>
                </a:solidFill>
              </a:rPr>
              <a:t>All-or-none allele peaks,</a:t>
            </a:r>
          </a:p>
          <a:p>
            <a:r>
              <a:rPr lang="en-US">
                <a:solidFill>
                  <a:srgbClr val="667BC8"/>
                </a:solidFill>
              </a:rPr>
              <a:t>each given equal status</a:t>
            </a:r>
          </a:p>
        </p:txBody>
      </p:sp>
      <p:sp>
        <p:nvSpPr>
          <p:cNvPr id="27655" name="Line 45"/>
          <p:cNvSpPr>
            <a:spLocks noChangeShapeType="1"/>
          </p:cNvSpPr>
          <p:nvPr/>
        </p:nvSpPr>
        <p:spPr bwMode="auto">
          <a:xfrm>
            <a:off x="5191125" y="2159000"/>
            <a:ext cx="301625" cy="6985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6" name="Oval 51"/>
          <p:cNvSpPr>
            <a:spLocks noChangeArrowheads="1"/>
          </p:cNvSpPr>
          <p:nvPr/>
        </p:nvSpPr>
        <p:spPr bwMode="auto">
          <a:xfrm>
            <a:off x="5381625" y="2890838"/>
            <a:ext cx="381000" cy="381000"/>
          </a:xfrm>
          <a:prstGeom prst="ellips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57" name="Rectangle 49"/>
          <p:cNvSpPr>
            <a:spLocks noChangeArrowheads="1"/>
          </p:cNvSpPr>
          <p:nvPr/>
        </p:nvSpPr>
        <p:spPr bwMode="auto">
          <a:xfrm>
            <a:off x="5391150" y="4645025"/>
            <a:ext cx="393700" cy="1371600"/>
          </a:xfrm>
          <a:prstGeom prst="rect">
            <a:avLst/>
          </a:prstGeom>
          <a:solidFill>
            <a:srgbClr val="667BC8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FF8000"/>
              </a:solidFill>
            </a:endParaRPr>
          </a:p>
        </p:txBody>
      </p:sp>
      <p:grpSp>
        <p:nvGrpSpPr>
          <p:cNvPr id="27658" name="Group 55"/>
          <p:cNvGrpSpPr>
            <a:grpSpLocks noChangeAspect="1"/>
          </p:cNvGrpSpPr>
          <p:nvPr/>
        </p:nvGrpSpPr>
        <p:grpSpPr bwMode="auto">
          <a:xfrm>
            <a:off x="6883400" y="5464175"/>
            <a:ext cx="203200" cy="203200"/>
            <a:chOff x="3276" y="3351"/>
            <a:chExt cx="144" cy="144"/>
          </a:xfrm>
        </p:grpSpPr>
        <p:sp>
          <p:nvSpPr>
            <p:cNvPr id="27670" name="Line 31"/>
            <p:cNvSpPr>
              <a:spLocks noChangeShapeType="1"/>
            </p:cNvSpPr>
            <p:nvPr/>
          </p:nvSpPr>
          <p:spPr bwMode="auto">
            <a:xfrm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1" name="Line 32"/>
            <p:cNvSpPr>
              <a:spLocks noChangeShapeType="1"/>
            </p:cNvSpPr>
            <p:nvPr/>
          </p:nvSpPr>
          <p:spPr bwMode="auto">
            <a:xfrm flipV="1"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59" name="Line 24"/>
          <p:cNvSpPr>
            <a:spLocks noChangeShapeType="1"/>
          </p:cNvSpPr>
          <p:nvPr/>
        </p:nvSpPr>
        <p:spPr bwMode="auto">
          <a:xfrm flipV="1">
            <a:off x="4152900" y="5676900"/>
            <a:ext cx="2660650" cy="10541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0" name="Text Box 5"/>
          <p:cNvSpPr txBox="1">
            <a:spLocks noChangeAspect="1" noChangeArrowheads="1"/>
          </p:cNvSpPr>
          <p:nvPr/>
        </p:nvSpPr>
        <p:spPr bwMode="auto">
          <a:xfrm>
            <a:off x="117475" y="6478588"/>
            <a:ext cx="40132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sz="2200">
                <a:solidFill>
                  <a:srgbClr val="800080"/>
                </a:solidFill>
              </a:rPr>
              <a:t>Under </a:t>
            </a:r>
            <a:r>
              <a:rPr lang="en-US" sz="2200">
                <a:solidFill>
                  <a:srgbClr val="FF0000"/>
                </a:solidFill>
              </a:rPr>
              <a:t>threshold</a:t>
            </a:r>
            <a:r>
              <a:rPr lang="en-US" sz="2200">
                <a:solidFill>
                  <a:srgbClr val="800080"/>
                </a:solidFill>
              </a:rPr>
              <a:t>, alleles vanish</a:t>
            </a:r>
          </a:p>
        </p:txBody>
      </p:sp>
      <p:grpSp>
        <p:nvGrpSpPr>
          <p:cNvPr id="27661" name="Group 55"/>
          <p:cNvGrpSpPr>
            <a:grpSpLocks noChangeAspect="1"/>
          </p:cNvGrpSpPr>
          <p:nvPr/>
        </p:nvGrpSpPr>
        <p:grpSpPr bwMode="auto">
          <a:xfrm>
            <a:off x="2670175" y="4778375"/>
            <a:ext cx="203200" cy="203200"/>
            <a:chOff x="3276" y="3351"/>
            <a:chExt cx="144" cy="144"/>
          </a:xfrm>
        </p:grpSpPr>
        <p:sp>
          <p:nvSpPr>
            <p:cNvPr id="27668" name="Line 31"/>
            <p:cNvSpPr>
              <a:spLocks noChangeShapeType="1"/>
            </p:cNvSpPr>
            <p:nvPr/>
          </p:nvSpPr>
          <p:spPr bwMode="auto">
            <a:xfrm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9" name="Line 32"/>
            <p:cNvSpPr>
              <a:spLocks noChangeShapeType="1"/>
            </p:cNvSpPr>
            <p:nvPr/>
          </p:nvSpPr>
          <p:spPr bwMode="auto">
            <a:xfrm flipV="1"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62" name="Group 55"/>
          <p:cNvGrpSpPr>
            <a:grpSpLocks noChangeAspect="1"/>
          </p:cNvGrpSpPr>
          <p:nvPr/>
        </p:nvGrpSpPr>
        <p:grpSpPr bwMode="auto">
          <a:xfrm>
            <a:off x="4108450" y="4848225"/>
            <a:ext cx="203200" cy="203200"/>
            <a:chOff x="3276" y="3351"/>
            <a:chExt cx="144" cy="144"/>
          </a:xfrm>
        </p:grpSpPr>
        <p:sp>
          <p:nvSpPr>
            <p:cNvPr id="27666" name="Line 31"/>
            <p:cNvSpPr>
              <a:spLocks noChangeShapeType="1"/>
            </p:cNvSpPr>
            <p:nvPr/>
          </p:nvSpPr>
          <p:spPr bwMode="auto">
            <a:xfrm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Line 32"/>
            <p:cNvSpPr>
              <a:spLocks noChangeShapeType="1"/>
            </p:cNvSpPr>
            <p:nvPr/>
          </p:nvSpPr>
          <p:spPr bwMode="auto">
            <a:xfrm flipV="1">
              <a:off x="3276" y="3351"/>
              <a:ext cx="144" cy="144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27663" name="Line 24"/>
          <p:cNvSpPr>
            <a:spLocks noChangeShapeType="1"/>
          </p:cNvSpPr>
          <p:nvPr/>
        </p:nvSpPr>
        <p:spPr bwMode="auto">
          <a:xfrm flipV="1">
            <a:off x="3962400" y="5181600"/>
            <a:ext cx="234950" cy="13716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7664" name="Line 24"/>
          <p:cNvSpPr>
            <a:spLocks noChangeShapeType="1"/>
          </p:cNvSpPr>
          <p:nvPr/>
        </p:nvSpPr>
        <p:spPr bwMode="auto">
          <a:xfrm flipH="1" flipV="1">
            <a:off x="2794000" y="5048250"/>
            <a:ext cx="844550" cy="1498600"/>
          </a:xfrm>
          <a:prstGeom prst="line">
            <a:avLst/>
          </a:prstGeom>
          <a:noFill/>
          <a:ln w="28575">
            <a:solidFill>
              <a:srgbClr val="80008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7665" name="Picture 23" descr="ju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0"/>
            <a:ext cx="1054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Picture 2" descr="D13_data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49488"/>
            <a:ext cx="7772400" cy="4319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Separate genotypes</a:t>
            </a:r>
          </a:p>
        </p:txBody>
      </p:sp>
      <p:sp>
        <p:nvSpPr>
          <p:cNvPr id="29699" name="Text Box 4"/>
          <p:cNvSpPr txBox="1">
            <a:spLocks noChangeArrowheads="1"/>
          </p:cNvSpPr>
          <p:nvPr/>
        </p:nvSpPr>
        <p:spPr bwMode="auto">
          <a:xfrm>
            <a:off x="1600200" y="1639888"/>
            <a:ext cx="59118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Consider </a:t>
            </a:r>
            <a:r>
              <a:rPr lang="en-US" u="sng">
                <a:solidFill>
                  <a:schemeClr val="accent2"/>
                </a:solidFill>
              </a:rPr>
              <a:t>every possible</a:t>
            </a:r>
            <a:r>
              <a:rPr lang="en-US">
                <a:solidFill>
                  <a:schemeClr val="accent2"/>
                </a:solidFill>
              </a:rPr>
              <a:t> genotype solution</a:t>
            </a:r>
          </a:p>
        </p:txBody>
      </p:sp>
      <p:sp>
        <p:nvSpPr>
          <p:cNvPr id="29700" name="Text Box 11"/>
          <p:cNvSpPr txBox="1">
            <a:spLocks noChangeArrowheads="1"/>
          </p:cNvSpPr>
          <p:nvPr/>
        </p:nvSpPr>
        <p:spPr bwMode="auto">
          <a:xfrm>
            <a:off x="1752600" y="2609850"/>
            <a:ext cx="18780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accent2"/>
                </a:solidFill>
              </a:rPr>
              <a:t>Explain the</a:t>
            </a:r>
          </a:p>
          <a:p>
            <a:pPr algn="l"/>
            <a:r>
              <a:rPr lang="en-US">
                <a:solidFill>
                  <a:schemeClr val="accent2"/>
                </a:solidFill>
              </a:rPr>
              <a:t>peak pattern</a:t>
            </a:r>
          </a:p>
        </p:txBody>
      </p:sp>
      <p:sp>
        <p:nvSpPr>
          <p:cNvPr id="29701" name="Text Box 12"/>
          <p:cNvSpPr txBox="1">
            <a:spLocks noChangeArrowheads="1"/>
          </p:cNvSpPr>
          <p:nvPr/>
        </p:nvSpPr>
        <p:spPr bwMode="auto">
          <a:xfrm>
            <a:off x="1930400" y="6438900"/>
            <a:ext cx="5834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chemeClr val="hlink"/>
                </a:solidFill>
              </a:rPr>
              <a:t>Better explanation has a higher likelihood</a:t>
            </a:r>
          </a:p>
        </p:txBody>
      </p:sp>
      <p:sp>
        <p:nvSpPr>
          <p:cNvPr id="29702" name="Rectangle 40"/>
          <p:cNvSpPr>
            <a:spLocks noChangeArrowheads="1"/>
          </p:cNvSpPr>
          <p:nvPr/>
        </p:nvSpPr>
        <p:spPr bwMode="auto">
          <a:xfrm>
            <a:off x="4054475" y="5114925"/>
            <a:ext cx="301625" cy="885825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29703" name="Rectangle 40"/>
          <p:cNvSpPr>
            <a:spLocks noChangeArrowheads="1"/>
          </p:cNvSpPr>
          <p:nvPr/>
        </p:nvSpPr>
        <p:spPr bwMode="auto">
          <a:xfrm>
            <a:off x="5429250" y="4635500"/>
            <a:ext cx="298450" cy="1365250"/>
          </a:xfrm>
          <a:prstGeom prst="rect">
            <a:avLst/>
          </a:prstGeom>
          <a:noFill/>
          <a:ln w="28575">
            <a:solidFill>
              <a:srgbClr val="667BC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29704" name="Text Box 29"/>
          <p:cNvSpPr txBox="1">
            <a:spLocks noChangeArrowheads="1"/>
          </p:cNvSpPr>
          <p:nvPr/>
        </p:nvSpPr>
        <p:spPr bwMode="auto">
          <a:xfrm>
            <a:off x="6069013" y="2703513"/>
            <a:ext cx="1925637" cy="76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200">
                <a:solidFill>
                  <a:srgbClr val="667BC8"/>
                </a:solidFill>
              </a:rPr>
              <a:t>One person'</a:t>
            </a:r>
            <a:r>
              <a:rPr lang="en-US" altLang="ja-JP" sz="2200">
                <a:solidFill>
                  <a:srgbClr val="667BC8"/>
                </a:solidFill>
              </a:rPr>
              <a:t>s allele pair</a:t>
            </a:r>
            <a:endParaRPr lang="en-US" sz="2200">
              <a:solidFill>
                <a:srgbClr val="667BC8"/>
              </a:solidFill>
            </a:endParaRPr>
          </a:p>
        </p:txBody>
      </p:sp>
      <p:sp>
        <p:nvSpPr>
          <p:cNvPr id="197640" name="Text Box 8"/>
          <p:cNvSpPr txBox="1">
            <a:spLocks noChangeArrowheads="1"/>
          </p:cNvSpPr>
          <p:nvPr/>
        </p:nvSpPr>
        <p:spPr bwMode="auto">
          <a:xfrm>
            <a:off x="2206625" y="3875088"/>
            <a:ext cx="2514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200" dirty="0" smtClean="0">
                <a:solidFill>
                  <a:srgbClr val="FF800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Another person's allele pair</a:t>
            </a:r>
          </a:p>
        </p:txBody>
      </p:sp>
      <p:sp>
        <p:nvSpPr>
          <p:cNvPr id="29706" name="Line 9"/>
          <p:cNvSpPr>
            <a:spLocks noChangeShapeType="1"/>
          </p:cNvSpPr>
          <p:nvPr/>
        </p:nvSpPr>
        <p:spPr bwMode="auto">
          <a:xfrm flipH="1">
            <a:off x="2965450" y="4649788"/>
            <a:ext cx="277813" cy="500062"/>
          </a:xfrm>
          <a:prstGeom prst="line">
            <a:avLst/>
          </a:prstGeom>
          <a:noFill/>
          <a:ln w="28575">
            <a:solidFill>
              <a:srgbClr val="FF8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7" name="Line 25"/>
          <p:cNvSpPr>
            <a:spLocks noChangeShapeType="1"/>
          </p:cNvSpPr>
          <p:nvPr/>
        </p:nvSpPr>
        <p:spPr bwMode="auto">
          <a:xfrm flipH="1">
            <a:off x="5842000" y="3462338"/>
            <a:ext cx="1041400" cy="1279525"/>
          </a:xfrm>
          <a:prstGeom prst="line">
            <a:avLst/>
          </a:prstGeom>
          <a:noFill/>
          <a:ln w="28575">
            <a:solidFill>
              <a:srgbClr val="667BC8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08" name="Line 25"/>
          <p:cNvSpPr>
            <a:spLocks noChangeShapeType="1"/>
          </p:cNvSpPr>
          <p:nvPr/>
        </p:nvSpPr>
        <p:spPr bwMode="auto">
          <a:xfrm flipH="1">
            <a:off x="5791200" y="3141663"/>
            <a:ext cx="512763" cy="287337"/>
          </a:xfrm>
          <a:prstGeom prst="line">
            <a:avLst/>
          </a:prstGeom>
          <a:noFill/>
          <a:ln w="28575">
            <a:solidFill>
              <a:srgbClr val="667BC8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7" name="Text Box 8"/>
          <p:cNvSpPr txBox="1">
            <a:spLocks noChangeArrowheads="1"/>
          </p:cNvSpPr>
          <p:nvPr/>
        </p:nvSpPr>
        <p:spPr bwMode="auto">
          <a:xfrm>
            <a:off x="5713413" y="4606925"/>
            <a:ext cx="25146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en-US" sz="2200" dirty="0" smtClean="0">
                <a:solidFill>
                  <a:srgbClr val="85D134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A third person's allele pair</a:t>
            </a:r>
          </a:p>
        </p:txBody>
      </p:sp>
      <p:sp>
        <p:nvSpPr>
          <p:cNvPr id="29710" name="Rectangle 40"/>
          <p:cNvSpPr>
            <a:spLocks noChangeArrowheads="1"/>
          </p:cNvSpPr>
          <p:nvPr/>
        </p:nvSpPr>
        <p:spPr bwMode="auto">
          <a:xfrm>
            <a:off x="6832600" y="5873750"/>
            <a:ext cx="301625" cy="127000"/>
          </a:xfrm>
          <a:prstGeom prst="rect">
            <a:avLst/>
          </a:prstGeom>
          <a:noFill/>
          <a:ln w="28575">
            <a:solidFill>
              <a:srgbClr val="85D1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85D134"/>
              </a:solidFill>
            </a:endParaRPr>
          </a:p>
        </p:txBody>
      </p:sp>
      <p:sp>
        <p:nvSpPr>
          <p:cNvPr id="29711" name="Line 9"/>
          <p:cNvSpPr>
            <a:spLocks noChangeShapeType="1"/>
          </p:cNvSpPr>
          <p:nvPr/>
        </p:nvSpPr>
        <p:spPr bwMode="auto">
          <a:xfrm>
            <a:off x="6596063" y="5359400"/>
            <a:ext cx="127000" cy="431800"/>
          </a:xfrm>
          <a:prstGeom prst="line">
            <a:avLst/>
          </a:prstGeom>
          <a:noFill/>
          <a:ln w="28575">
            <a:solidFill>
              <a:srgbClr val="85D13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2" name="Rectangle 40"/>
          <p:cNvSpPr>
            <a:spLocks noChangeArrowheads="1"/>
          </p:cNvSpPr>
          <p:nvPr/>
        </p:nvSpPr>
        <p:spPr bwMode="auto">
          <a:xfrm>
            <a:off x="2619375" y="5114925"/>
            <a:ext cx="301625" cy="885825"/>
          </a:xfrm>
          <a:prstGeom prst="rect">
            <a:avLst/>
          </a:prstGeom>
          <a:noFill/>
          <a:ln w="28575">
            <a:solidFill>
              <a:srgbClr val="FF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29713" name="Rectangle 40"/>
          <p:cNvSpPr>
            <a:spLocks noChangeArrowheads="1"/>
          </p:cNvSpPr>
          <p:nvPr/>
        </p:nvSpPr>
        <p:spPr bwMode="auto">
          <a:xfrm>
            <a:off x="5429250" y="3248025"/>
            <a:ext cx="298450" cy="1365250"/>
          </a:xfrm>
          <a:prstGeom prst="rect">
            <a:avLst/>
          </a:prstGeom>
          <a:noFill/>
          <a:ln w="28575">
            <a:solidFill>
              <a:srgbClr val="667BC8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sp>
        <p:nvSpPr>
          <p:cNvPr id="29714" name="Rectangle 40"/>
          <p:cNvSpPr>
            <a:spLocks noChangeArrowheads="1"/>
          </p:cNvSpPr>
          <p:nvPr/>
        </p:nvSpPr>
        <p:spPr bwMode="auto">
          <a:xfrm>
            <a:off x="6835775" y="5734050"/>
            <a:ext cx="295275" cy="114300"/>
          </a:xfrm>
          <a:prstGeom prst="rect">
            <a:avLst/>
          </a:prstGeom>
          <a:noFill/>
          <a:ln w="28575">
            <a:solidFill>
              <a:srgbClr val="85D13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>
              <a:solidFill>
                <a:srgbClr val="85D134"/>
              </a:solidFill>
            </a:endParaRPr>
          </a:p>
        </p:txBody>
      </p:sp>
      <p:sp>
        <p:nvSpPr>
          <p:cNvPr id="29715" name="Line 9"/>
          <p:cNvSpPr>
            <a:spLocks noChangeShapeType="1"/>
          </p:cNvSpPr>
          <p:nvPr/>
        </p:nvSpPr>
        <p:spPr bwMode="auto">
          <a:xfrm>
            <a:off x="3695700" y="4649788"/>
            <a:ext cx="277813" cy="500062"/>
          </a:xfrm>
          <a:prstGeom prst="line">
            <a:avLst/>
          </a:prstGeom>
          <a:noFill/>
          <a:ln w="28575">
            <a:solidFill>
              <a:srgbClr val="FF8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716" name="Line 9"/>
          <p:cNvSpPr>
            <a:spLocks noChangeShapeType="1"/>
          </p:cNvSpPr>
          <p:nvPr/>
        </p:nvSpPr>
        <p:spPr bwMode="auto">
          <a:xfrm flipH="1">
            <a:off x="7221538" y="5359400"/>
            <a:ext cx="127000" cy="431800"/>
          </a:xfrm>
          <a:prstGeom prst="line">
            <a:avLst/>
          </a:prstGeom>
          <a:noFill/>
          <a:ln w="28575">
            <a:solidFill>
              <a:srgbClr val="85D134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29717" name="Picture 23" descr="ju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0"/>
            <a:ext cx="1054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 descr="D13_geno1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49488"/>
            <a:ext cx="7772400" cy="43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6" name="Rectangle 24"/>
          <p:cNvSpPr>
            <a:spLocks noChangeArrowheads="1"/>
          </p:cNvSpPr>
          <p:nvPr/>
        </p:nvSpPr>
        <p:spPr bwMode="auto">
          <a:xfrm>
            <a:off x="511175" y="1479550"/>
            <a:ext cx="812323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chemeClr val="accent2"/>
                </a:solidFill>
              </a:rPr>
              <a:t>Objective</a:t>
            </a:r>
            <a:r>
              <a:rPr lang="en-US">
                <a:solidFill>
                  <a:schemeClr val="accent2"/>
                </a:solidFill>
              </a:rPr>
              <a:t> genotype determined solely from the DNA data.</a:t>
            </a:r>
            <a:r>
              <a:rPr lang="en-US">
                <a:solidFill>
                  <a:schemeClr val="hlink"/>
                </a:solidFill>
              </a:rPr>
              <a:t>  </a:t>
            </a:r>
          </a:p>
          <a:p>
            <a:r>
              <a:rPr lang="en-US">
                <a:solidFill>
                  <a:srgbClr val="800080"/>
                </a:solidFill>
              </a:rPr>
              <a:t>Never sees a comparison reference.</a:t>
            </a:r>
            <a:r>
              <a:rPr lang="en-US">
                <a:solidFill>
                  <a:schemeClr val="hlink"/>
                </a:solidFill>
              </a:rPr>
              <a:t> </a:t>
            </a:r>
          </a:p>
        </p:txBody>
      </p:sp>
      <p:sp>
        <p:nvSpPr>
          <p:cNvPr id="31747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Evidence genotype</a:t>
            </a:r>
          </a:p>
        </p:txBody>
      </p:sp>
      <p:sp>
        <p:nvSpPr>
          <p:cNvPr id="31748" name="Text Box 9"/>
          <p:cNvSpPr txBox="1">
            <a:spLocks noChangeArrowheads="1"/>
          </p:cNvSpPr>
          <p:nvPr/>
        </p:nvSpPr>
        <p:spPr bwMode="auto">
          <a:xfrm>
            <a:off x="6181725" y="3468688"/>
            <a:ext cx="749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>
                <a:solidFill>
                  <a:schemeClr val="accent2"/>
                </a:solidFill>
              </a:rPr>
              <a:t>68%</a:t>
            </a:r>
          </a:p>
        </p:txBody>
      </p:sp>
      <p:sp>
        <p:nvSpPr>
          <p:cNvPr id="31749" name="Text Box 11"/>
          <p:cNvSpPr txBox="1">
            <a:spLocks noChangeArrowheads="1"/>
          </p:cNvSpPr>
          <p:nvPr/>
        </p:nvSpPr>
        <p:spPr bwMode="auto">
          <a:xfrm>
            <a:off x="4564063" y="5216525"/>
            <a:ext cx="749300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>
                <a:solidFill>
                  <a:schemeClr val="accent2"/>
                </a:solidFill>
              </a:rPr>
              <a:t>13%</a:t>
            </a:r>
          </a:p>
        </p:txBody>
      </p:sp>
      <p:sp>
        <p:nvSpPr>
          <p:cNvPr id="31750" name="Text Box 12"/>
          <p:cNvSpPr txBox="1">
            <a:spLocks noChangeArrowheads="1"/>
          </p:cNvSpPr>
          <p:nvPr/>
        </p:nvSpPr>
        <p:spPr bwMode="auto">
          <a:xfrm>
            <a:off x="2968625" y="5043488"/>
            <a:ext cx="749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>
                <a:solidFill>
                  <a:schemeClr val="accent2"/>
                </a:solidFill>
              </a:rPr>
              <a:t>19%</a:t>
            </a:r>
          </a:p>
        </p:txBody>
      </p:sp>
      <p:pic>
        <p:nvPicPr>
          <p:cNvPr id="31751" name="Picture 7" descr="ju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0"/>
            <a:ext cx="1054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1" descr="D13_geno2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2249488"/>
            <a:ext cx="7772400" cy="4352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DNA match information</a:t>
            </a:r>
          </a:p>
        </p:txBody>
      </p:sp>
      <p:grpSp>
        <p:nvGrpSpPr>
          <p:cNvPr id="33795" name="Group 19"/>
          <p:cNvGrpSpPr>
            <a:grpSpLocks/>
          </p:cNvGrpSpPr>
          <p:nvPr/>
        </p:nvGrpSpPr>
        <p:grpSpPr bwMode="auto">
          <a:xfrm>
            <a:off x="1804988" y="3906838"/>
            <a:ext cx="3559175" cy="950912"/>
            <a:chOff x="1212" y="2425"/>
            <a:chExt cx="2242" cy="599"/>
          </a:xfrm>
        </p:grpSpPr>
        <p:sp>
          <p:nvSpPr>
            <p:cNvPr id="33804" name="Text Box 4"/>
            <p:cNvSpPr txBox="1">
              <a:spLocks noChangeArrowheads="1"/>
            </p:cNvSpPr>
            <p:nvPr/>
          </p:nvSpPr>
          <p:spPr bwMode="auto">
            <a:xfrm>
              <a:off x="1316" y="2425"/>
              <a:ext cx="1994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/>
                <a:t>Prob(</a:t>
              </a:r>
              <a:r>
                <a:rPr lang="en-US">
                  <a:solidFill>
                    <a:schemeClr val="accent2"/>
                  </a:solidFill>
                </a:rPr>
                <a:t>evidence match</a:t>
              </a:r>
              <a:r>
                <a:rPr lang="en-US"/>
                <a:t>)</a:t>
              </a:r>
            </a:p>
          </p:txBody>
        </p:sp>
        <p:sp>
          <p:nvSpPr>
            <p:cNvPr id="33805" name="Text Box 5"/>
            <p:cNvSpPr txBox="1">
              <a:spLocks noChangeArrowheads="1"/>
            </p:cNvSpPr>
            <p:nvPr/>
          </p:nvSpPr>
          <p:spPr bwMode="auto">
            <a:xfrm>
              <a:off x="1214" y="2736"/>
              <a:ext cx="224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l"/>
              <a:r>
                <a:rPr lang="en-US"/>
                <a:t>Prob(</a:t>
              </a:r>
              <a:r>
                <a:rPr lang="en-US">
                  <a:solidFill>
                    <a:srgbClr val="996633"/>
                  </a:solidFill>
                </a:rPr>
                <a:t>coincidental match</a:t>
              </a:r>
              <a:r>
                <a:rPr lang="en-US"/>
                <a:t>)</a:t>
              </a:r>
            </a:p>
          </p:txBody>
        </p:sp>
        <p:sp>
          <p:nvSpPr>
            <p:cNvPr id="33806" name="Line 6"/>
            <p:cNvSpPr>
              <a:spLocks noChangeShapeType="1"/>
            </p:cNvSpPr>
            <p:nvPr/>
          </p:nvSpPr>
          <p:spPr bwMode="auto">
            <a:xfrm>
              <a:off x="1212" y="2736"/>
              <a:ext cx="220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33796" name="Text Box 9"/>
          <p:cNvSpPr txBox="1">
            <a:spLocks noChangeArrowheads="1"/>
          </p:cNvSpPr>
          <p:nvPr/>
        </p:nvSpPr>
        <p:spPr bwMode="auto">
          <a:xfrm>
            <a:off x="266700" y="1492250"/>
            <a:ext cx="86106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How much more does the </a:t>
            </a:r>
            <a:r>
              <a:rPr lang="en-US">
                <a:solidFill>
                  <a:srgbClr val="FF0000"/>
                </a:solidFill>
              </a:rPr>
              <a:t>suspect</a:t>
            </a:r>
            <a:r>
              <a:rPr lang="en-US">
                <a:solidFill>
                  <a:schemeClr val="accent2"/>
                </a:solidFill>
              </a:rPr>
              <a:t> match the evidence</a:t>
            </a:r>
            <a:endParaRPr lang="en-US"/>
          </a:p>
          <a:p>
            <a:r>
              <a:rPr lang="en-US"/>
              <a:t>than </a:t>
            </a:r>
            <a:r>
              <a:rPr lang="en-US">
                <a:solidFill>
                  <a:srgbClr val="996633"/>
                </a:solidFill>
              </a:rPr>
              <a:t>a random person</a:t>
            </a:r>
            <a:r>
              <a:rPr lang="en-US"/>
              <a:t>?</a:t>
            </a:r>
          </a:p>
        </p:txBody>
      </p:sp>
      <p:sp>
        <p:nvSpPr>
          <p:cNvPr id="33797" name="AutoShape 11"/>
          <p:cNvSpPr>
            <a:spLocks noChangeArrowheads="1"/>
          </p:cNvSpPr>
          <p:nvPr/>
        </p:nvSpPr>
        <p:spPr bwMode="auto">
          <a:xfrm>
            <a:off x="5876925" y="3454400"/>
            <a:ext cx="1265238" cy="2971800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798" name="Text Box 12"/>
          <p:cNvSpPr txBox="1">
            <a:spLocks noChangeArrowheads="1"/>
          </p:cNvSpPr>
          <p:nvPr/>
        </p:nvSpPr>
        <p:spPr bwMode="auto">
          <a:xfrm>
            <a:off x="6178550" y="3041650"/>
            <a:ext cx="639763" cy="43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>
                <a:solidFill>
                  <a:srgbClr val="FF0000"/>
                </a:solidFill>
              </a:rPr>
              <a:t>10x</a:t>
            </a:r>
          </a:p>
        </p:txBody>
      </p:sp>
      <p:sp>
        <p:nvSpPr>
          <p:cNvPr id="33799" name="Line 13"/>
          <p:cNvSpPr>
            <a:spLocks noChangeShapeType="1"/>
          </p:cNvSpPr>
          <p:nvPr/>
        </p:nvSpPr>
        <p:spPr bwMode="auto">
          <a:xfrm flipV="1">
            <a:off x="5113338" y="3751263"/>
            <a:ext cx="847725" cy="43180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0" name="Line 14"/>
          <p:cNvSpPr>
            <a:spLocks noChangeShapeType="1"/>
          </p:cNvSpPr>
          <p:nvPr/>
        </p:nvSpPr>
        <p:spPr bwMode="auto">
          <a:xfrm>
            <a:off x="5037138" y="4910138"/>
            <a:ext cx="1406525" cy="703262"/>
          </a:xfrm>
          <a:prstGeom prst="line">
            <a:avLst/>
          </a:prstGeom>
          <a:noFill/>
          <a:ln w="28575">
            <a:solidFill>
              <a:srgbClr val="996633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33801" name="Text Box 16"/>
          <p:cNvSpPr txBox="1">
            <a:spLocks noChangeArrowheads="1"/>
          </p:cNvSpPr>
          <p:nvPr/>
        </p:nvSpPr>
        <p:spPr bwMode="auto">
          <a:xfrm>
            <a:off x="5924550" y="3506788"/>
            <a:ext cx="749300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>
                <a:solidFill>
                  <a:schemeClr val="accent2"/>
                </a:solidFill>
              </a:rPr>
              <a:t>68%</a:t>
            </a:r>
          </a:p>
        </p:txBody>
      </p:sp>
      <p:sp>
        <p:nvSpPr>
          <p:cNvPr id="33802" name="Text Box 17"/>
          <p:cNvSpPr txBox="1">
            <a:spLocks noChangeArrowheads="1"/>
          </p:cNvSpPr>
          <p:nvPr/>
        </p:nvSpPr>
        <p:spPr bwMode="auto">
          <a:xfrm>
            <a:off x="6454775" y="5487988"/>
            <a:ext cx="592138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2200">
                <a:solidFill>
                  <a:srgbClr val="996633"/>
                </a:solidFill>
              </a:rPr>
              <a:t>7%</a:t>
            </a:r>
          </a:p>
        </p:txBody>
      </p:sp>
      <p:pic>
        <p:nvPicPr>
          <p:cNvPr id="33803" name="Picture 16" descr="ju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0"/>
            <a:ext cx="1054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1" descr="locus_strength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647825"/>
            <a:ext cx="8686800" cy="5210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Match information at 15 loci</a:t>
            </a:r>
          </a:p>
        </p:txBody>
      </p:sp>
      <p:sp>
        <p:nvSpPr>
          <p:cNvPr id="35843" name="AutoShape 11"/>
          <p:cNvSpPr>
            <a:spLocks noChangeArrowheads="1"/>
          </p:cNvSpPr>
          <p:nvPr/>
        </p:nvSpPr>
        <p:spPr bwMode="auto">
          <a:xfrm>
            <a:off x="647700" y="2032000"/>
            <a:ext cx="1100138" cy="244475"/>
          </a:xfrm>
          <a:prstGeom prst="roundRect">
            <a:avLst>
              <a:gd name="adj" fmla="val 16667"/>
            </a:avLst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l"/>
            <a:endParaRPr lang="en-US"/>
          </a:p>
        </p:txBody>
      </p:sp>
      <p:pic>
        <p:nvPicPr>
          <p:cNvPr id="35844" name="Picture 4" descr="jury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0"/>
            <a:ext cx="1054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609600"/>
            <a:ext cx="91440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Is the suspect in the evidence?</a:t>
            </a:r>
          </a:p>
        </p:txBody>
      </p:sp>
      <p:sp>
        <p:nvSpPr>
          <p:cNvPr id="37890" name="Text Box 3"/>
          <p:cNvSpPr txBox="1">
            <a:spLocks noChangeArrowheads="1"/>
          </p:cNvSpPr>
          <p:nvPr/>
        </p:nvSpPr>
        <p:spPr bwMode="auto">
          <a:xfrm>
            <a:off x="363538" y="1822450"/>
            <a:ext cx="83058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chemeClr val="bg2"/>
                </a:solidFill>
              </a:rPr>
              <a:t>A match between the </a:t>
            </a:r>
            <a:r>
              <a:rPr lang="en-US"/>
              <a:t>zip tie</a:t>
            </a:r>
            <a:endParaRPr lang="en-US">
              <a:solidFill>
                <a:schemeClr val="bg2"/>
              </a:solidFill>
            </a:endParaRPr>
          </a:p>
          <a:p>
            <a:r>
              <a:rPr lang="en-US">
                <a:solidFill>
                  <a:schemeClr val="bg2"/>
                </a:solidFill>
              </a:rPr>
              <a:t>and </a:t>
            </a:r>
            <a:r>
              <a:rPr lang="en-US"/>
              <a:t>Billy Ray Johnson </a:t>
            </a:r>
            <a:r>
              <a:rPr lang="en-US">
                <a:solidFill>
                  <a:schemeClr val="bg2"/>
                </a:solidFill>
              </a:rPr>
              <a:t>is: </a:t>
            </a:r>
          </a:p>
          <a:p>
            <a:endParaRPr lang="en-US">
              <a:solidFill>
                <a:schemeClr val="bg2"/>
              </a:solidFill>
            </a:endParaRPr>
          </a:p>
          <a:p>
            <a:r>
              <a:rPr lang="en-US">
                <a:solidFill>
                  <a:srgbClr val="800080"/>
                </a:solidFill>
              </a:rPr>
              <a:t>211 quintillion</a:t>
            </a:r>
            <a:r>
              <a:rPr lang="en-US">
                <a:solidFill>
                  <a:schemeClr val="bg2"/>
                </a:solidFill>
              </a:rPr>
              <a:t> </a:t>
            </a:r>
            <a:r>
              <a:rPr lang="en-US">
                <a:solidFill>
                  <a:schemeClr val="accent2"/>
                </a:solidFill>
              </a:rPr>
              <a:t>times more probable than </a:t>
            </a:r>
          </a:p>
          <a:p>
            <a:r>
              <a:rPr lang="en-US">
                <a:solidFill>
                  <a:schemeClr val="accent2"/>
                </a:solidFill>
              </a:rPr>
              <a:t>a coincidental match to an unrelated </a:t>
            </a:r>
            <a:r>
              <a:rPr lang="en-US">
                <a:solidFill>
                  <a:srgbClr val="800080"/>
                </a:solidFill>
              </a:rPr>
              <a:t>Black</a:t>
            </a:r>
            <a:r>
              <a:rPr lang="en-US">
                <a:solidFill>
                  <a:schemeClr val="accent2"/>
                </a:solidFill>
              </a:rPr>
              <a:t> person</a:t>
            </a:r>
          </a:p>
        </p:txBody>
      </p:sp>
      <p:sp>
        <p:nvSpPr>
          <p:cNvPr id="37891" name="TextBox 1"/>
          <p:cNvSpPr txBox="1">
            <a:spLocks noChangeArrowheads="1"/>
          </p:cNvSpPr>
          <p:nvPr/>
        </p:nvSpPr>
        <p:spPr bwMode="auto">
          <a:xfrm>
            <a:off x="1049338" y="4208463"/>
            <a:ext cx="6934200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660066"/>
                </a:solidFill>
              </a:rPr>
              <a:t>100,000,000,000,000,000,000</a:t>
            </a:r>
          </a:p>
          <a:p>
            <a:r>
              <a:rPr lang="en-US">
                <a:solidFill>
                  <a:srgbClr val="660066"/>
                </a:solidFill>
              </a:rPr>
              <a:t>20 zeros after the one</a:t>
            </a:r>
          </a:p>
          <a:p>
            <a:endParaRPr lang="en-US">
              <a:solidFill>
                <a:srgbClr val="660066"/>
              </a:solidFill>
            </a:endParaRPr>
          </a:p>
          <a:p>
            <a:r>
              <a:rPr lang="en-US">
                <a:solidFill>
                  <a:srgbClr val="660066"/>
                </a:solidFill>
              </a:rPr>
              <a:t>10x10x10x10x10x10x10x10x10x10x</a:t>
            </a:r>
          </a:p>
          <a:p>
            <a:r>
              <a:rPr lang="en-US">
                <a:solidFill>
                  <a:srgbClr val="660066"/>
                </a:solidFill>
              </a:rPr>
              <a:t>10x10x10x10x10x10x10x10x10x10</a:t>
            </a:r>
          </a:p>
          <a:p>
            <a:r>
              <a:rPr lang="en-US">
                <a:solidFill>
                  <a:srgbClr val="660066"/>
                </a:solidFill>
              </a:rPr>
              <a:t>20 powers of ten</a:t>
            </a:r>
          </a:p>
        </p:txBody>
      </p:sp>
      <p:pic>
        <p:nvPicPr>
          <p:cNvPr id="37892" name="Picture 4" descr="ju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0"/>
            <a:ext cx="1054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Crime scene #1 matches</a:t>
            </a:r>
          </a:p>
        </p:txBody>
      </p:sp>
      <p:pic>
        <p:nvPicPr>
          <p:cNvPr id="3993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6250"/>
          <a:stretch>
            <a:fillRect/>
          </a:stretch>
        </p:blipFill>
        <p:spPr bwMode="auto">
          <a:xfrm>
            <a:off x="1651000" y="1878013"/>
            <a:ext cx="5943600" cy="4506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1"/>
          <p:cNvSpPr txBox="1">
            <a:spLocks/>
          </p:cNvSpPr>
          <p:nvPr/>
        </p:nvSpPr>
        <p:spPr bwMode="auto">
          <a:xfrm rot="16200000">
            <a:off x="-2370931" y="3336131"/>
            <a:ext cx="58928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Late October 2013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39940" name="TextBox 5"/>
          <p:cNvSpPr txBox="1">
            <a:spLocks noChangeArrowheads="1"/>
          </p:cNvSpPr>
          <p:nvPr/>
        </p:nvSpPr>
        <p:spPr bwMode="auto">
          <a:xfrm>
            <a:off x="0" y="0"/>
            <a:ext cx="455453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rgbClr val="800000"/>
                </a:solidFill>
                <a:latin typeface="Courier" charset="0"/>
                <a:cs typeface="Courier" charset="0"/>
              </a:rPr>
              <a:t>Receive reference data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7501468" y="1794933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BRJ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501462" y="2700865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2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501462" y="2997199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5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01462" y="5715000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5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Crime scene #2 matches</a:t>
            </a:r>
          </a:p>
        </p:txBody>
      </p:sp>
      <p:pic>
        <p:nvPicPr>
          <p:cNvPr id="4096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89"/>
          <a:stretch>
            <a:fillRect/>
          </a:stretch>
        </p:blipFill>
        <p:spPr bwMode="auto">
          <a:xfrm>
            <a:off x="541328" y="1938338"/>
            <a:ext cx="7539037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831681" y="1871136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BRJ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31675" y="3928534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6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831675" y="4233334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7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31675" y="4834468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/>
                <a:cs typeface="Times New Roman"/>
              </a:rPr>
              <a:t>9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Crime scene #3 matches</a:t>
            </a:r>
          </a:p>
        </p:txBody>
      </p:sp>
      <p:pic>
        <p:nvPicPr>
          <p:cNvPr id="41986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388"/>
          <a:stretch>
            <a:fillRect/>
          </a:stretch>
        </p:blipFill>
        <p:spPr bwMode="auto">
          <a:xfrm>
            <a:off x="2022475" y="2014538"/>
            <a:ext cx="5089525" cy="4273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044281" y="1955804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BRJ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044275" y="3175000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3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44275" y="4969934"/>
            <a:ext cx="1117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Times New Roman"/>
                <a:cs typeface="Times New Roman"/>
              </a:rPr>
              <a:t>20</a:t>
            </a:r>
            <a:endParaRPr lang="en-US" dirty="0">
              <a:solidFill>
                <a:srgbClr val="FF0000"/>
              </a:solidFill>
              <a:latin typeface="Times New Roman"/>
              <a:cs typeface="Times New Roman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09" name="Picture 2" descr="RapesOnEd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863"/>
            <a:ext cx="9144000" cy="528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0" name="Title 1"/>
          <p:cNvSpPr>
            <a:spLocks noGrp="1"/>
          </p:cNvSpPr>
          <p:nvPr>
            <p:ph type="title"/>
          </p:nvPr>
        </p:nvSpPr>
        <p:spPr>
          <a:xfrm>
            <a:off x="685800" y="2217738"/>
            <a:ext cx="77724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July &amp; August 2013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09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718" b="6667"/>
          <a:stretch>
            <a:fillRect/>
          </a:stretch>
        </p:blipFill>
        <p:spPr bwMode="auto">
          <a:xfrm>
            <a:off x="931863" y="2598738"/>
            <a:ext cx="7383462" cy="27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301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Informative DNA mixtures</a:t>
            </a:r>
          </a:p>
        </p:txBody>
      </p:sp>
      <p:sp>
        <p:nvSpPr>
          <p:cNvPr id="4" name="Frame 3"/>
          <p:cNvSpPr/>
          <p:nvPr/>
        </p:nvSpPr>
        <p:spPr bwMode="auto">
          <a:xfrm>
            <a:off x="7408863" y="2565400"/>
            <a:ext cx="939800" cy="2844800"/>
          </a:xfrm>
          <a:prstGeom prst="frame">
            <a:avLst/>
          </a:prstGeom>
          <a:solidFill>
            <a:srgbClr val="FF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/>
          </a:p>
        </p:txBody>
      </p:sp>
      <p:sp>
        <p:nvSpPr>
          <p:cNvPr id="43012" name="TextBox 4"/>
          <p:cNvSpPr txBox="1">
            <a:spLocks noChangeArrowheads="1"/>
          </p:cNvSpPr>
          <p:nvPr/>
        </p:nvSpPr>
        <p:spPr bwMode="auto">
          <a:xfrm>
            <a:off x="1531938" y="1727200"/>
            <a:ext cx="6070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0"/>
                </a:solidFill>
              </a:rPr>
              <a:t>8 mixture items </a:t>
            </a:r>
            <a:r>
              <a:rPr lang="en-US"/>
              <a:t>vs.</a:t>
            </a:r>
            <a:r>
              <a:rPr lang="en-US">
                <a:solidFill>
                  <a:srgbClr val="0000FF"/>
                </a:solidFill>
              </a:rPr>
              <a:t> 5 victims </a:t>
            </a:r>
            <a:r>
              <a:rPr lang="en-US">
                <a:solidFill>
                  <a:srgbClr val="000000"/>
                </a:solidFill>
              </a:rPr>
              <a:t>+</a:t>
            </a:r>
            <a:r>
              <a:rPr lang="en-US">
                <a:solidFill>
                  <a:srgbClr val="0000FF"/>
                </a:solidFill>
              </a:rPr>
              <a:t> </a:t>
            </a:r>
            <a:r>
              <a:rPr lang="en-US">
                <a:solidFill>
                  <a:srgbClr val="FF0000"/>
                </a:solidFill>
              </a:rPr>
              <a:t>1 suspect</a:t>
            </a:r>
          </a:p>
        </p:txBody>
      </p:sp>
      <p:sp>
        <p:nvSpPr>
          <p:cNvPr id="43013" name="TextBox 5"/>
          <p:cNvSpPr txBox="1">
            <a:spLocks noChangeArrowheads="1"/>
          </p:cNvSpPr>
          <p:nvPr/>
        </p:nvSpPr>
        <p:spPr bwMode="auto">
          <a:xfrm>
            <a:off x="2074863" y="5646738"/>
            <a:ext cx="4994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0"/>
                </a:solidFill>
              </a:rPr>
              <a:t>DNA match statistics</a:t>
            </a:r>
          </a:p>
          <a:p>
            <a:r>
              <a:rPr lang="en-US">
                <a:solidFill>
                  <a:srgbClr val="000090"/>
                </a:solidFill>
              </a:rPr>
              <a:t>corroborate victim statements</a:t>
            </a:r>
          </a:p>
        </p:txBody>
      </p:sp>
      <p:sp>
        <p:nvSpPr>
          <p:cNvPr id="43014" name="TextBox 2"/>
          <p:cNvSpPr txBox="1">
            <a:spLocks noChangeArrowheads="1"/>
          </p:cNvSpPr>
          <p:nvPr/>
        </p:nvSpPr>
        <p:spPr bwMode="auto">
          <a:xfrm>
            <a:off x="7281863" y="5402263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>
                <a:solidFill>
                  <a:srgbClr val="FF0000"/>
                </a:solidFill>
              </a:rPr>
              <a:t>BRJ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December 2013: Grand Jury</a:t>
            </a:r>
          </a:p>
        </p:txBody>
      </p:sp>
      <p:pic>
        <p:nvPicPr>
          <p:cNvPr id="44034" name="Picture 4" descr="DA Logo3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031BFE"/>
              </a:clrFrom>
              <a:clrTo>
                <a:srgbClr val="031B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3738" y="2514600"/>
            <a:ext cx="3073400" cy="307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5" name="Picture 3" descr="report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9838"/>
            <a:ext cx="5527675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6" name="TextBox 4"/>
          <p:cNvSpPr txBox="1">
            <a:spLocks noChangeArrowheads="1"/>
          </p:cNvSpPr>
          <p:nvPr/>
        </p:nvSpPr>
        <p:spPr bwMode="auto">
          <a:xfrm>
            <a:off x="330200" y="5935663"/>
            <a:ext cx="49355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Cybergenetics TrueAllele Report</a:t>
            </a:r>
          </a:p>
        </p:txBody>
      </p:sp>
      <p:sp>
        <p:nvSpPr>
          <p:cNvPr id="44037" name="TextBox 5"/>
          <p:cNvSpPr txBox="1">
            <a:spLocks noChangeArrowheads="1"/>
          </p:cNvSpPr>
          <p:nvPr/>
        </p:nvSpPr>
        <p:spPr bwMode="auto">
          <a:xfrm>
            <a:off x="6002338" y="5951538"/>
            <a:ext cx="2641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FF0000"/>
                </a:solidFill>
              </a:rPr>
              <a:t>Arrest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March 2015: Trial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92138" y="2044700"/>
          <a:ext cx="8061324" cy="40020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761298"/>
                <a:gridCol w="1447990"/>
                <a:gridCol w="2504413"/>
                <a:gridCol w="2347623"/>
              </a:tblGrid>
              <a:tr h="914569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Case</a:t>
                      </a:r>
                      <a:endParaRPr lang="en-US" sz="1800" dirty="0"/>
                    </a:p>
                  </a:txBody>
                  <a:tcPr marL="91452" marR="91452" marT="45728" marB="45728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Item</a:t>
                      </a:r>
                      <a:endParaRPr lang="en-US" sz="1800" dirty="0"/>
                    </a:p>
                  </a:txBody>
                  <a:tcPr marL="91452" marR="91452" marT="45728" marB="45728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Description</a:t>
                      </a:r>
                      <a:endParaRPr lang="en-US" sz="1800" dirty="0"/>
                    </a:p>
                  </a:txBody>
                  <a:tcPr marL="91452" marR="91452" marT="45728" marB="45728" anchor="b">
                    <a:lnL>
                      <a:noFill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C1147X</a:t>
                      </a:r>
                    </a:p>
                    <a:p>
                      <a:pPr algn="ctr"/>
                      <a:endParaRPr lang="en-US" sz="1800" dirty="0" smtClean="0"/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Billy Ray Johnson </a:t>
                      </a:r>
                      <a:endParaRPr lang="en-US" sz="1800" dirty="0" smtClean="0"/>
                    </a:p>
                  </a:txBody>
                  <a:tcPr marL="91452" marR="91452" marT="45728" marB="45728" anchor="b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>
                      <a:noFill/>
                    </a:lnT>
                    <a:lnB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</a:tr>
              <a:tr h="3859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13-CL-01721 </a:t>
                      </a:r>
                      <a:endParaRPr lang="en-US" sz="1800" dirty="0" smtClean="0"/>
                    </a:p>
                  </a:txBody>
                  <a:tcPr marL="91452" marR="91452" marT="45728" marB="45728" anchor="ctr">
                    <a:lnR>
                      <a:noFill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C0431X</a:t>
                      </a:r>
                      <a:endParaRPr lang="en-US" sz="1800" dirty="0"/>
                    </a:p>
                  </a:txBody>
                  <a:tcPr marL="91452" marR="91452" marT="45728" marB="45728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Purse strap</a:t>
                      </a:r>
                      <a:endParaRPr lang="en-US" sz="1800" dirty="0"/>
                    </a:p>
                  </a:txBody>
                  <a:tcPr marL="91452" marR="91452" marT="45728" marB="45728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1.63</a:t>
                      </a:r>
                      <a:endParaRPr lang="en-US" sz="1800" dirty="0"/>
                    </a:p>
                  </a:txBody>
                  <a:tcPr marL="91452" marR="91452" marT="45728" marB="45728" anchor="ctr" anchorCtr="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85940"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 marL="91452" marR="91452" marT="45728" marB="45728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C0432X</a:t>
                      </a:r>
                      <a:endParaRPr lang="en-US" sz="1800" dirty="0"/>
                    </a:p>
                  </a:txBody>
                  <a:tcPr marL="91452" marR="91452" marT="45728" marB="45728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Phone cord</a:t>
                      </a:r>
                      <a:endParaRPr lang="en-US" sz="1800" dirty="0"/>
                    </a:p>
                  </a:txBody>
                  <a:tcPr marL="91452" marR="91452" marT="45728" marB="45728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4.53</a:t>
                      </a:r>
                      <a:endParaRPr lang="en-US" sz="1800" dirty="0"/>
                    </a:p>
                  </a:txBody>
                  <a:tcPr marL="91452" marR="91452" marT="45728" marB="45728" anchor="ctr" anchorCtr="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85940"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 marL="91452" marR="91452" marT="45728" marB="45728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C0984X</a:t>
                      </a:r>
                      <a:endParaRPr lang="en-US" sz="1800" dirty="0"/>
                    </a:p>
                  </a:txBody>
                  <a:tcPr marL="91452" marR="91452" marT="45728" marB="45728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Phone</a:t>
                      </a:r>
                      <a:endParaRPr lang="en-US" sz="1800" dirty="0"/>
                    </a:p>
                  </a:txBody>
                  <a:tcPr marL="91452" marR="91452" marT="45728" marB="45728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4.62</a:t>
                      </a:r>
                      <a:endParaRPr lang="en-US" sz="1800" dirty="0"/>
                    </a:p>
                  </a:txBody>
                  <a:tcPr marL="91452" marR="91452" marT="45728" marB="45728" anchor="ctr" anchorCtr="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859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13-CL-01927 </a:t>
                      </a:r>
                      <a:endParaRPr lang="en-US" sz="1800" dirty="0" smtClean="0"/>
                    </a:p>
                  </a:txBody>
                  <a:tcPr marL="91452" marR="91452" marT="45728" marB="45728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C0801S </a:t>
                      </a:r>
                      <a:endParaRPr lang="en-US" sz="1800" dirty="0"/>
                    </a:p>
                  </a:txBody>
                  <a:tcPr marL="91452" marR="91452" marT="45728" marB="45728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Stain on pants</a:t>
                      </a:r>
                      <a:endParaRPr lang="en-US" sz="1800" dirty="0"/>
                    </a:p>
                  </a:txBody>
                  <a:tcPr marL="91452" marR="91452" marT="45728" marB="45728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6.24</a:t>
                      </a:r>
                      <a:endParaRPr lang="en-US" sz="1800" dirty="0"/>
                    </a:p>
                  </a:txBody>
                  <a:tcPr marL="91452" marR="91452" marT="45728" marB="45728" anchor="ctr" anchorCtr="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85940"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 marL="91452" marR="91452" marT="45728" marB="45728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C0802S</a:t>
                      </a:r>
                      <a:endParaRPr lang="en-US" sz="1800" dirty="0" smtClean="0"/>
                    </a:p>
                  </a:txBody>
                  <a:tcPr marL="91452" marR="91452" marT="45728" marB="45728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Stain from pants</a:t>
                      </a:r>
                      <a:endParaRPr lang="en-US" sz="1800" dirty="0" smtClean="0"/>
                    </a:p>
                  </a:txBody>
                  <a:tcPr marL="91452" marR="91452" marT="45728" marB="45728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6.73</a:t>
                      </a:r>
                      <a:endParaRPr lang="en-US" sz="1800" dirty="0"/>
                    </a:p>
                  </a:txBody>
                  <a:tcPr marL="91452" marR="91452" marT="45728" marB="45728" anchor="ctr" anchorCtr="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85940"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 marL="91452" marR="91452" marT="45728" marB="45728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C0806S</a:t>
                      </a:r>
                      <a:endParaRPr lang="en-US" sz="1800" dirty="0" smtClean="0"/>
                    </a:p>
                  </a:txBody>
                  <a:tcPr marL="91452" marR="91452" marT="45728" marB="45728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Back of shirt</a:t>
                      </a:r>
                      <a:endParaRPr lang="en-US" sz="1800" dirty="0" smtClean="0"/>
                    </a:p>
                  </a:txBody>
                  <a:tcPr marL="91452" marR="91452" marT="45728" marB="45728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8.86</a:t>
                      </a:r>
                      <a:endParaRPr lang="en-US" sz="1800" dirty="0"/>
                    </a:p>
                  </a:txBody>
                  <a:tcPr marL="91452" marR="91452" marT="45728" marB="45728" anchor="ctr" anchorCtr="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8594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13-CL-02349 </a:t>
                      </a:r>
                      <a:endParaRPr lang="en-US" sz="1800" dirty="0" smtClean="0"/>
                    </a:p>
                  </a:txBody>
                  <a:tcPr marL="91452" marR="91452" marT="45728" marB="45728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C0929X</a:t>
                      </a:r>
                      <a:endParaRPr lang="en-US" sz="1800" dirty="0" smtClean="0"/>
                    </a:p>
                  </a:txBody>
                  <a:tcPr marL="91452" marR="91452" marT="45728" marB="45728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Bathtub handle</a:t>
                      </a:r>
                      <a:endParaRPr lang="en-US" sz="1800" dirty="0" smtClean="0"/>
                    </a:p>
                  </a:txBody>
                  <a:tcPr marL="91452" marR="91452" marT="45728" marB="45728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2.74</a:t>
                      </a:r>
                      <a:endParaRPr lang="en-US" sz="1800" dirty="0"/>
                    </a:p>
                  </a:txBody>
                  <a:tcPr marL="91452" marR="91452" marT="45728" marB="45728" anchor="ctr" anchorCtr="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385940">
                <a:tc>
                  <a:txBody>
                    <a:bodyPr/>
                    <a:lstStyle/>
                    <a:p>
                      <a:pPr algn="l"/>
                      <a:endParaRPr lang="en-US" sz="1800" dirty="0"/>
                    </a:p>
                  </a:txBody>
                  <a:tcPr marL="91452" marR="91452" marT="45728" marB="45728" anchor="ctr">
                    <a:lnR>
                      <a:noFill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C0937X</a:t>
                      </a:r>
                      <a:endParaRPr lang="en-US" sz="1800" dirty="0" smtClean="0"/>
                    </a:p>
                  </a:txBody>
                  <a:tcPr marL="91452" marR="91452" marT="45728" marB="45728" anchor="ctr">
                    <a:lnL>
                      <a:noFill/>
                    </a:lnL>
                    <a:lnR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Zip tie</a:t>
                      </a:r>
                      <a:endParaRPr lang="en-US" sz="1800" dirty="0" smtClean="0"/>
                    </a:p>
                  </a:txBody>
                  <a:tcPr marL="91452" marR="91452" marT="45728" marB="45728" anchor="ctr">
                    <a:lnL w="1905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20.32</a:t>
                      </a:r>
                      <a:endParaRPr lang="en-US" sz="1800" dirty="0"/>
                    </a:p>
                  </a:txBody>
                  <a:tcPr marL="91452" marR="91452" marT="45728" marB="45728" anchor="ctr" anchorCtr="1">
                    <a:lnL w="12700" cap="flat" cmpd="sng" algn="ctr">
                      <a:solidFill>
                        <a:scrgbClr r="0" g="0" b="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sp>
        <p:nvSpPr>
          <p:cNvPr id="45097" name="Picture 4" descr="jury.jpg"/>
          <p:cNvSpPr>
            <a:spLocks noChangeAspect="1"/>
          </p:cNvSpPr>
          <p:nvPr/>
        </p:nvSpPr>
        <p:spPr bwMode="auto">
          <a:xfrm>
            <a:off x="8089900" y="0"/>
            <a:ext cx="1054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Picture 4" descr="jur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89900" y="0"/>
            <a:ext cx="10541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Validation studies</a:t>
            </a:r>
          </a:p>
        </p:txBody>
      </p:sp>
      <p:pic>
        <p:nvPicPr>
          <p:cNvPr id="8" name="Picture 2" descr="KernJF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300" y="1790700"/>
            <a:ext cx="6883400" cy="476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getPDF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2713" y="2689225"/>
            <a:ext cx="1258887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5" descr="shareJFS.tif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5975" y="2940050"/>
            <a:ext cx="2070100" cy="34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 descr="openaccess.tif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1075" y="2667000"/>
            <a:ext cx="3111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Match error rates</a:t>
            </a:r>
          </a:p>
        </p:txBody>
      </p:sp>
      <p:pic>
        <p:nvPicPr>
          <p:cNvPr id="47106" name="Picture 2" descr="SpecificityTabl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09863"/>
            <a:ext cx="9144000" cy="398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3"/>
          <p:cNvSpPr txBox="1">
            <a:spLocks noChangeArrowheads="1"/>
          </p:cNvSpPr>
          <p:nvPr/>
        </p:nvSpPr>
        <p:spPr bwMode="auto">
          <a:xfrm>
            <a:off x="1557338" y="1836738"/>
            <a:ext cx="585152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False positive rate in Specificity Table 8</a:t>
            </a:r>
          </a:p>
        </p:txBody>
      </p:sp>
      <p:sp>
        <p:nvSpPr>
          <p:cNvPr id="2" name="Frame 1"/>
          <p:cNvSpPr/>
          <p:nvPr/>
        </p:nvSpPr>
        <p:spPr bwMode="auto">
          <a:xfrm>
            <a:off x="6230938" y="4876800"/>
            <a:ext cx="1727200" cy="1608138"/>
          </a:xfrm>
          <a:prstGeom prst="frame">
            <a:avLst>
              <a:gd name="adj1" fmla="val 5293"/>
            </a:avLst>
          </a:prstGeom>
          <a:solidFill>
            <a:srgbClr val="3366FF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/>
          </a:p>
        </p:txBody>
      </p:sp>
      <p:sp>
        <p:nvSpPr>
          <p:cNvPr id="7" name="Frame 6"/>
          <p:cNvSpPr/>
          <p:nvPr/>
        </p:nvSpPr>
        <p:spPr bwMode="auto">
          <a:xfrm>
            <a:off x="228600" y="4876800"/>
            <a:ext cx="1277938" cy="1608138"/>
          </a:xfrm>
          <a:prstGeom prst="frame">
            <a:avLst>
              <a:gd name="adj1" fmla="val 6618"/>
            </a:avLst>
          </a:prstGeom>
          <a:solidFill>
            <a:srgbClr val="FF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>
              <a:solidFill>
                <a:srgbClr val="800000"/>
              </a:solidFill>
            </a:endParaRPr>
          </a:p>
        </p:txBody>
      </p:sp>
      <p:sp>
        <p:nvSpPr>
          <p:cNvPr id="8" name="Frame 7"/>
          <p:cNvSpPr/>
          <p:nvPr/>
        </p:nvSpPr>
        <p:spPr bwMode="auto">
          <a:xfrm>
            <a:off x="6230938" y="3995738"/>
            <a:ext cx="1727200" cy="406400"/>
          </a:xfrm>
          <a:prstGeom prst="frame">
            <a:avLst>
              <a:gd name="adj1" fmla="val 19575"/>
            </a:avLst>
          </a:prstGeom>
          <a:solidFill>
            <a:srgbClr val="85D134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 algn="l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>
          <a:xfrm>
            <a:off x="0" y="603250"/>
            <a:ext cx="9144000" cy="1143000"/>
          </a:xfrm>
        </p:spPr>
        <p:txBody>
          <a:bodyPr/>
          <a:lstStyle/>
          <a:p>
            <a:r>
              <a:rPr lang="en-US">
                <a:latin typeface="Arial" charset="0"/>
              </a:rPr>
              <a:t>Crime lab runs TrueAllele</a:t>
            </a:r>
          </a:p>
        </p:txBody>
      </p:sp>
      <p:pic>
        <p:nvPicPr>
          <p:cNvPr id="48130" name="Content Placeholder 9" descr="KernPag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2773"/>
          <a:stretch>
            <a:fillRect/>
          </a:stretch>
        </p:blipFill>
        <p:spPr bwMode="auto">
          <a:xfrm>
            <a:off x="2117725" y="3074988"/>
            <a:ext cx="4908550" cy="3783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Content Placeholder 8" descr="ForensicMagazine.tiff"/>
          <p:cNvSpPr>
            <a:spLocks noChangeAspect="1"/>
          </p:cNvSpPr>
          <p:nvPr/>
        </p:nvSpPr>
        <p:spPr bwMode="auto">
          <a:xfrm>
            <a:off x="2159000" y="1576388"/>
            <a:ext cx="4826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5" name="Content Placeholder 8" descr="ForensicMagazine.tif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196"/>
          <a:stretch>
            <a:fillRect/>
          </a:stretch>
        </p:blipFill>
        <p:spPr bwMode="auto">
          <a:xfrm>
            <a:off x="2311400" y="1728788"/>
            <a:ext cx="4826000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Concordant Kern lab report</a:t>
            </a:r>
          </a:p>
        </p:txBody>
      </p:sp>
      <p:sp>
        <p:nvSpPr>
          <p:cNvPr id="49154" name="Picture 2" descr="KernReport.tiff"/>
          <p:cNvSpPr>
            <a:spLocks noChangeAspect="1"/>
          </p:cNvSpPr>
          <p:nvPr/>
        </p:nvSpPr>
        <p:spPr bwMode="auto">
          <a:xfrm>
            <a:off x="414338" y="2725738"/>
            <a:ext cx="81629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9155" name="TextBox 3"/>
          <p:cNvSpPr txBox="1">
            <a:spLocks noChangeArrowheads="1"/>
          </p:cNvSpPr>
          <p:nvPr/>
        </p:nvSpPr>
        <p:spPr bwMode="auto">
          <a:xfrm>
            <a:off x="1947332" y="1770063"/>
            <a:ext cx="53086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 b="1" dirty="0">
                <a:solidFill>
                  <a:srgbClr val="0000FF"/>
                </a:solidFill>
              </a:rPr>
              <a:t>Independent</a:t>
            </a:r>
            <a:r>
              <a:rPr lang="en-US" dirty="0">
                <a:solidFill>
                  <a:srgbClr val="0000FF"/>
                </a:solidFill>
              </a:rPr>
              <a:t> </a:t>
            </a:r>
            <a:r>
              <a:rPr lang="en-US" dirty="0" err="1">
                <a:solidFill>
                  <a:srgbClr val="0000FF"/>
                </a:solidFill>
              </a:rPr>
              <a:t>TrueAllele</a:t>
            </a:r>
            <a:r>
              <a:rPr lang="en-US" dirty="0">
                <a:solidFill>
                  <a:srgbClr val="0000FF"/>
                </a:solidFill>
              </a:rPr>
              <a:t> processing</a:t>
            </a:r>
          </a:p>
        </p:txBody>
      </p:sp>
      <p:pic>
        <p:nvPicPr>
          <p:cNvPr id="5" name="Picture 2" descr="KernReport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936" y="2691864"/>
            <a:ext cx="8162925" cy="3667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1"/>
          <p:cNvSpPr>
            <a:spLocks noGrp="1"/>
          </p:cNvSpPr>
          <p:nvPr>
            <p:ph type="title"/>
          </p:nvPr>
        </p:nvSpPr>
        <p:spPr>
          <a:xfrm rot="16200000">
            <a:off x="-2853531" y="2853531"/>
            <a:ext cx="6858000" cy="1150938"/>
          </a:xfrm>
        </p:spPr>
        <p:txBody>
          <a:bodyPr/>
          <a:lstStyle/>
          <a:p>
            <a:r>
              <a:rPr lang="en-US">
                <a:latin typeface="Arial" charset="0"/>
              </a:rPr>
              <a:t>April 2015</a:t>
            </a:r>
          </a:p>
        </p:txBody>
      </p:sp>
      <p:pic>
        <p:nvPicPr>
          <p:cNvPr id="50178" name="Picture 2" descr="IMG_0467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363" y="0"/>
            <a:ext cx="51435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1" name="Picture 2" descr="sentence.tif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6863" y="0"/>
            <a:ext cx="68421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2" name="Title 1"/>
          <p:cNvSpPr>
            <a:spLocks noGrp="1"/>
          </p:cNvSpPr>
          <p:nvPr>
            <p:ph type="title"/>
          </p:nvPr>
        </p:nvSpPr>
        <p:spPr>
          <a:xfrm rot="16200000">
            <a:off x="-2886868" y="2886868"/>
            <a:ext cx="6858000" cy="1084263"/>
          </a:xfrm>
        </p:spPr>
        <p:txBody>
          <a:bodyPr/>
          <a:lstStyle/>
          <a:p>
            <a:r>
              <a:rPr lang="en-US">
                <a:latin typeface="Arial" charset="0"/>
              </a:rPr>
              <a:t>May 2015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>
                <a:latin typeface="Arial" charset="0"/>
              </a:rPr>
              <a:t>More information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1752600" y="1852613"/>
            <a:ext cx="5638800" cy="461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dirty="0">
                <a:solidFill>
                  <a:srgbClr val="0000FF"/>
                </a:solidFill>
              </a:rPr>
              <a:t>http://</a:t>
            </a:r>
            <a:r>
              <a:rPr lang="en-US" dirty="0" err="1">
                <a:solidFill>
                  <a:srgbClr val="0000FF"/>
                </a:solidFill>
              </a:rPr>
              <a:t>www.cybgen.com</a:t>
            </a:r>
            <a:r>
              <a:rPr lang="en-US" dirty="0">
                <a:solidFill>
                  <a:srgbClr val="0000FF"/>
                </a:solidFill>
              </a:rPr>
              <a:t>/information</a:t>
            </a:r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4902200" y="2286000"/>
            <a:ext cx="2260600" cy="23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Courses</a:t>
            </a:r>
          </a:p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Newsletters</a:t>
            </a:r>
          </a:p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Newsroom</a:t>
            </a:r>
          </a:p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Presentations</a:t>
            </a:r>
          </a:p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Publications</a:t>
            </a:r>
          </a:p>
          <a:p>
            <a:pPr algn="l">
              <a:defRPr/>
            </a:pPr>
            <a:r>
              <a:rPr lang="en-US" dirty="0">
                <a:solidFill>
                  <a:srgbClr val="0000FF"/>
                </a:solidFill>
              </a:rPr>
              <a:t>• Webinars</a:t>
            </a:r>
          </a:p>
        </p:txBody>
      </p:sp>
      <p:sp>
        <p:nvSpPr>
          <p:cNvPr id="52228" name="TextBox 1"/>
          <p:cNvSpPr txBox="1">
            <a:spLocks noChangeArrowheads="1"/>
          </p:cNvSpPr>
          <p:nvPr/>
        </p:nvSpPr>
        <p:spPr bwMode="auto">
          <a:xfrm>
            <a:off x="1898650" y="4572000"/>
            <a:ext cx="5597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90"/>
                </a:solidFill>
              </a:rPr>
              <a:t>http://www.youtube.com/user/TrueAllele</a:t>
            </a:r>
          </a:p>
          <a:p>
            <a:r>
              <a:rPr lang="en-US">
                <a:solidFill>
                  <a:srgbClr val="000090"/>
                </a:solidFill>
              </a:rPr>
              <a:t>TrueAllele YouTube channel</a:t>
            </a:r>
          </a:p>
        </p:txBody>
      </p:sp>
      <p:pic>
        <p:nvPicPr>
          <p:cNvPr id="52229" name="Picture 1" descr="YouTube-logo-full_colo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750" y="5173663"/>
            <a:ext cx="1898650" cy="1181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0" name="Picture 2" descr="trueallel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5300" y="2524125"/>
            <a:ext cx="3098800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1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5362575"/>
            <a:ext cx="2971800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7"/>
          <p:cNvSpPr txBox="1">
            <a:spLocks noChangeArrowheads="1"/>
          </p:cNvSpPr>
          <p:nvPr/>
        </p:nvSpPr>
        <p:spPr bwMode="auto">
          <a:xfrm>
            <a:off x="6019800" y="5851525"/>
            <a:ext cx="24384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sz="2000" dirty="0" err="1">
                <a:solidFill>
                  <a:srgbClr val="000090"/>
                </a:solidFill>
              </a:rPr>
              <a:t>perlin@cybgen.com</a:t>
            </a:r>
            <a:endParaRPr lang="en-US" sz="2000" dirty="0">
              <a:solidFill>
                <a:srgbClr val="000090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Crime scene #1</a:t>
            </a:r>
          </a:p>
        </p:txBody>
      </p:sp>
      <p:pic>
        <p:nvPicPr>
          <p:cNvPr id="18434" name="Content Placeholder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35138"/>
            <a:ext cx="3841750" cy="512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20" t="30139" r="43793" b="20087"/>
          <a:stretch>
            <a:fillRect/>
          </a:stretch>
        </p:blipFill>
        <p:spPr bwMode="auto">
          <a:xfrm>
            <a:off x="4122738" y="1735138"/>
            <a:ext cx="2108200" cy="187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6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8" t="82574" r="46114" b="4102"/>
          <a:stretch>
            <a:fillRect/>
          </a:stretch>
        </p:blipFill>
        <p:spPr bwMode="auto">
          <a:xfrm>
            <a:off x="5422900" y="3700463"/>
            <a:ext cx="2255838" cy="1366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7" name="Content Placeholder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70" t="88184" r="32516" b="2736"/>
          <a:stretch>
            <a:fillRect/>
          </a:stretch>
        </p:blipFill>
        <p:spPr bwMode="auto">
          <a:xfrm>
            <a:off x="6815138" y="5151438"/>
            <a:ext cx="2328862" cy="170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TextBox 1"/>
          <p:cNvSpPr txBox="1">
            <a:spLocks noChangeArrowheads="1"/>
          </p:cNvSpPr>
          <p:nvPr/>
        </p:nvSpPr>
        <p:spPr bwMode="auto">
          <a:xfrm>
            <a:off x="4132263" y="1735138"/>
            <a:ext cx="1879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rgbClr val="FFFF00"/>
                </a:solidFill>
              </a:rPr>
              <a:t>Purse strap</a:t>
            </a:r>
          </a:p>
        </p:txBody>
      </p:sp>
      <p:sp>
        <p:nvSpPr>
          <p:cNvPr id="18439" name="TextBox 7"/>
          <p:cNvSpPr txBox="1">
            <a:spLocks noChangeArrowheads="1"/>
          </p:cNvSpPr>
          <p:nvPr/>
        </p:nvSpPr>
        <p:spPr bwMode="auto">
          <a:xfrm>
            <a:off x="5427663" y="3708400"/>
            <a:ext cx="18113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rgbClr val="FFFF00"/>
                </a:solidFill>
              </a:rPr>
              <a:t>Phone cord</a:t>
            </a:r>
          </a:p>
        </p:txBody>
      </p:sp>
      <p:sp>
        <p:nvSpPr>
          <p:cNvPr id="18440" name="TextBox 8"/>
          <p:cNvSpPr txBox="1">
            <a:spLocks noChangeArrowheads="1"/>
          </p:cNvSpPr>
          <p:nvPr/>
        </p:nvSpPr>
        <p:spPr bwMode="auto">
          <a:xfrm>
            <a:off x="6816725" y="6396038"/>
            <a:ext cx="13795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rgbClr val="FFFF00"/>
                </a:solidFill>
              </a:rPr>
              <a:t>Phone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Crime scene #2</a:t>
            </a:r>
          </a:p>
        </p:txBody>
      </p:sp>
      <p:pic>
        <p:nvPicPr>
          <p:cNvPr id="19458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48768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Content Placeholder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938" y="4768850"/>
            <a:ext cx="2786062" cy="208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Content Placeholder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145881" y="2267744"/>
            <a:ext cx="2720975" cy="203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61" name="TextBox 5"/>
          <p:cNvSpPr txBox="1">
            <a:spLocks noChangeArrowheads="1"/>
          </p:cNvSpPr>
          <p:nvPr/>
        </p:nvSpPr>
        <p:spPr bwMode="auto">
          <a:xfrm>
            <a:off x="6502400" y="4767263"/>
            <a:ext cx="10493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rgbClr val="FFFF00"/>
                </a:solidFill>
              </a:rPr>
              <a:t>Pants</a:t>
            </a:r>
          </a:p>
        </p:txBody>
      </p:sp>
      <p:sp>
        <p:nvSpPr>
          <p:cNvPr id="19462" name="TextBox 6"/>
          <p:cNvSpPr txBox="1">
            <a:spLocks noChangeArrowheads="1"/>
          </p:cNvSpPr>
          <p:nvPr/>
        </p:nvSpPr>
        <p:spPr bwMode="auto">
          <a:xfrm>
            <a:off x="5765800" y="2344738"/>
            <a:ext cx="8969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rgbClr val="FFFF00"/>
                </a:solidFill>
              </a:rPr>
              <a:t>Shirt</a:t>
            </a:r>
          </a:p>
        </p:txBody>
      </p:sp>
      <p:sp>
        <p:nvSpPr>
          <p:cNvPr id="19463" name="TextBox 1"/>
          <p:cNvSpPr txBox="1">
            <a:spLocks noChangeArrowheads="1"/>
          </p:cNvSpPr>
          <p:nvPr/>
        </p:nvSpPr>
        <p:spPr bwMode="auto">
          <a:xfrm>
            <a:off x="7662863" y="2997200"/>
            <a:ext cx="947737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800000"/>
                </a:solidFill>
              </a:rPr>
              <a:t>stain</a:t>
            </a:r>
          </a:p>
        </p:txBody>
      </p:sp>
      <p:cxnSp>
        <p:nvCxnSpPr>
          <p:cNvPr id="19464" name="Straight Arrow Connector 3"/>
          <p:cNvCxnSpPr>
            <a:cxnSpLocks noChangeShapeType="1"/>
          </p:cNvCxnSpPr>
          <p:nvPr/>
        </p:nvCxnSpPr>
        <p:spPr bwMode="auto">
          <a:xfrm flipH="1">
            <a:off x="6705600" y="3268663"/>
            <a:ext cx="973138" cy="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arrow" w="med" len="med"/>
          </a:ln>
        </p:spPr>
      </p:cxnSp>
      <p:cxnSp>
        <p:nvCxnSpPr>
          <p:cNvPr id="19465" name="Straight Arrow Connector 5"/>
          <p:cNvCxnSpPr>
            <a:cxnSpLocks noChangeShapeType="1"/>
            <a:stCxn id="19463" idx="2"/>
          </p:cNvCxnSpPr>
          <p:nvPr/>
        </p:nvCxnSpPr>
        <p:spPr bwMode="auto">
          <a:xfrm flipH="1">
            <a:off x="8026400" y="3459163"/>
            <a:ext cx="109538" cy="2273300"/>
          </a:xfrm>
          <a:prstGeom prst="straightConnector1">
            <a:avLst/>
          </a:prstGeom>
          <a:noFill/>
          <a:ln w="28575">
            <a:solidFill>
              <a:srgbClr val="FF6600"/>
            </a:solidFill>
            <a:round/>
            <a:headEnd/>
            <a:tailEnd type="arrow" w="med" len="med"/>
          </a:ln>
        </p:spPr>
      </p:cxn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Crime scene #3</a:t>
            </a:r>
          </a:p>
        </p:txBody>
      </p:sp>
      <p:pic>
        <p:nvPicPr>
          <p:cNvPr id="2048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38463"/>
            <a:ext cx="5226050" cy="391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3" t="2835" r="9752" b="2995"/>
          <a:stretch>
            <a:fillRect/>
          </a:stretch>
        </p:blipFill>
        <p:spPr bwMode="auto">
          <a:xfrm>
            <a:off x="7043738" y="757238"/>
            <a:ext cx="1736725" cy="267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93" t="13086" r="19383" b="28149"/>
          <a:stretch>
            <a:fillRect/>
          </a:stretch>
        </p:blipFill>
        <p:spPr bwMode="auto">
          <a:xfrm>
            <a:off x="6318250" y="3700463"/>
            <a:ext cx="2825750" cy="315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Box 6"/>
          <p:cNvSpPr txBox="1">
            <a:spLocks noChangeArrowheads="1"/>
          </p:cNvSpPr>
          <p:nvPr/>
        </p:nvSpPr>
        <p:spPr bwMode="auto">
          <a:xfrm>
            <a:off x="7180263" y="2581275"/>
            <a:ext cx="14382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rgbClr val="FFFF00"/>
                </a:solidFill>
              </a:rPr>
              <a:t>Bathtub handle</a:t>
            </a:r>
          </a:p>
        </p:txBody>
      </p:sp>
      <p:sp>
        <p:nvSpPr>
          <p:cNvPr id="20486" name="TextBox 6"/>
          <p:cNvSpPr txBox="1">
            <a:spLocks noChangeArrowheads="1"/>
          </p:cNvSpPr>
          <p:nvPr/>
        </p:nvSpPr>
        <p:spPr bwMode="auto">
          <a:xfrm>
            <a:off x="6324600" y="6027738"/>
            <a:ext cx="1135063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rgbClr val="FFFF00"/>
                </a:solidFill>
              </a:rPr>
              <a:t>Zip tie in road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Zip tie in road</a:t>
            </a:r>
          </a:p>
        </p:txBody>
      </p:sp>
      <p:pic>
        <p:nvPicPr>
          <p:cNvPr id="21506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39851" r="7976" b="16347"/>
          <a:stretch>
            <a:fillRect/>
          </a:stretch>
        </p:blipFill>
        <p:spPr bwMode="auto">
          <a:xfrm>
            <a:off x="4818063" y="2906713"/>
            <a:ext cx="3952875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TextBox 3"/>
          <p:cNvSpPr txBox="1">
            <a:spLocks noChangeArrowheads="1"/>
          </p:cNvSpPr>
          <p:nvPr/>
        </p:nvSpPr>
        <p:spPr bwMode="auto">
          <a:xfrm>
            <a:off x="304800" y="2151063"/>
            <a:ext cx="4132263" cy="4246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 sz="1800" b="1"/>
              <a:t>911 Call</a:t>
            </a:r>
          </a:p>
          <a:p>
            <a:pPr algn="l"/>
            <a:endParaRPr lang="en-US" sz="1800"/>
          </a:p>
          <a:p>
            <a:pPr algn="l"/>
            <a:r>
              <a:rPr lang="en-US" sz="1800" b="1"/>
              <a:t>Girl</a:t>
            </a:r>
            <a:r>
              <a:rPr lang="en-US" sz="1800"/>
              <a:t>: Hi. </a:t>
            </a:r>
          </a:p>
          <a:p>
            <a:pPr algn="l"/>
            <a:r>
              <a:rPr lang="it-IT" sz="1800" b="1"/>
              <a:t>911</a:t>
            </a:r>
            <a:r>
              <a:rPr lang="it-IT" sz="1800"/>
              <a:t>: Hello, 911. </a:t>
            </a:r>
          </a:p>
          <a:p>
            <a:pPr algn="l"/>
            <a:r>
              <a:rPr lang="it-IT" sz="1800" b="1"/>
              <a:t>Girl</a:t>
            </a:r>
            <a:r>
              <a:rPr lang="it-IT" sz="1800"/>
              <a:t>: Ah yes, there’s this guy.  </a:t>
            </a:r>
          </a:p>
          <a:p>
            <a:pPr algn="l"/>
            <a:r>
              <a:rPr lang="it-IT" sz="1800"/>
              <a:t>        He has my Mom naked. </a:t>
            </a:r>
          </a:p>
          <a:p>
            <a:pPr algn="l"/>
            <a:r>
              <a:rPr lang="it-IT" sz="1800" b="1"/>
              <a:t>911</a:t>
            </a:r>
            <a:r>
              <a:rPr lang="it-IT" sz="1800"/>
              <a:t>: OK. </a:t>
            </a:r>
          </a:p>
          <a:p>
            <a:pPr algn="l"/>
            <a:r>
              <a:rPr lang="it-IT" sz="1800" b="1"/>
              <a:t>Girl</a:t>
            </a:r>
            <a:r>
              <a:rPr lang="it-IT" sz="1800"/>
              <a:t>: And he had me blind-folded. </a:t>
            </a:r>
          </a:p>
          <a:p>
            <a:pPr algn="l"/>
            <a:r>
              <a:rPr lang="it-IT" sz="1800" b="1"/>
              <a:t>911</a:t>
            </a:r>
            <a:r>
              <a:rPr lang="it-IT" sz="1800"/>
              <a:t>: OK. How old are you? </a:t>
            </a:r>
          </a:p>
          <a:p>
            <a:pPr algn="l"/>
            <a:r>
              <a:rPr lang="it-IT" sz="1800" b="1"/>
              <a:t>Girl</a:t>
            </a:r>
            <a:r>
              <a:rPr lang="it-IT" sz="1800"/>
              <a:t>: Nine. </a:t>
            </a:r>
          </a:p>
          <a:p>
            <a:pPr algn="l"/>
            <a:r>
              <a:rPr lang="it-IT" sz="1800" b="1"/>
              <a:t>911</a:t>
            </a:r>
            <a:r>
              <a:rPr lang="it-IT" sz="1800"/>
              <a:t>: Nine. Where’s your Mom at now? </a:t>
            </a:r>
          </a:p>
          <a:p>
            <a:pPr algn="l"/>
            <a:r>
              <a:rPr lang="it-IT" sz="1800" b="1"/>
              <a:t>Girl</a:t>
            </a:r>
            <a:r>
              <a:rPr lang="it-IT" sz="1800"/>
              <a:t>: What? </a:t>
            </a:r>
          </a:p>
          <a:p>
            <a:pPr algn="l"/>
            <a:r>
              <a:rPr lang="it-IT" sz="1800"/>
              <a:t>        You’re not my Dad. </a:t>
            </a:r>
          </a:p>
          <a:p>
            <a:pPr algn="l"/>
            <a:r>
              <a:rPr lang="it-IT" sz="1800"/>
              <a:t>        You’re not my Dad. Get off. </a:t>
            </a:r>
          </a:p>
          <a:p>
            <a:pPr algn="l"/>
            <a:r>
              <a:rPr lang="it-IT" sz="1800"/>
              <a:t>        (Scream)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DNA database hit</a:t>
            </a:r>
          </a:p>
        </p:txBody>
      </p:sp>
      <p:pic>
        <p:nvPicPr>
          <p:cNvPr id="22530" name="Content Placeholder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39851" r="7976" b="16347"/>
          <a:stretch>
            <a:fillRect/>
          </a:stretch>
        </p:blipFill>
        <p:spPr bwMode="auto">
          <a:xfrm>
            <a:off x="423863" y="2754313"/>
            <a:ext cx="3952875" cy="2833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1" name="Content Placeholder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5800" y="2274888"/>
            <a:ext cx="2822575" cy="3567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2" name="Left-Right Arrow 4"/>
          <p:cNvSpPr>
            <a:spLocks noChangeArrowheads="1"/>
          </p:cNvSpPr>
          <p:nvPr/>
        </p:nvSpPr>
        <p:spPr bwMode="auto">
          <a:xfrm>
            <a:off x="4513263" y="3852863"/>
            <a:ext cx="1082675" cy="533400"/>
          </a:xfrm>
          <a:prstGeom prst="leftRightArrow">
            <a:avLst>
              <a:gd name="adj1" fmla="val 50000"/>
              <a:gd name="adj2" fmla="val 49955"/>
            </a:avLst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algn="l"/>
            <a:endParaRPr lang="en-US"/>
          </a:p>
        </p:txBody>
      </p:sp>
      <p:sp>
        <p:nvSpPr>
          <p:cNvPr id="22533" name="TextBox 5"/>
          <p:cNvSpPr txBox="1">
            <a:spLocks noChangeArrowheads="1"/>
          </p:cNvSpPr>
          <p:nvPr/>
        </p:nvSpPr>
        <p:spPr bwMode="auto">
          <a:xfrm>
            <a:off x="5638800" y="6037263"/>
            <a:ext cx="3040063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Billy Ray Johnson</a:t>
            </a:r>
          </a:p>
        </p:txBody>
      </p:sp>
      <p:sp>
        <p:nvSpPr>
          <p:cNvPr id="22534" name="TextBox 6"/>
          <p:cNvSpPr txBox="1">
            <a:spLocks noChangeArrowheads="1"/>
          </p:cNvSpPr>
          <p:nvPr/>
        </p:nvSpPr>
        <p:spPr bwMode="auto">
          <a:xfrm>
            <a:off x="414338" y="5848350"/>
            <a:ext cx="394652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/>
              <a:t>Major contributor to DNA</a:t>
            </a:r>
          </a:p>
          <a:p>
            <a:r>
              <a:rPr lang="en-US"/>
              <a:t>of zip tie in road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Arial" charset="0"/>
              </a:rPr>
              <a:t>Biological evidence</a:t>
            </a:r>
          </a:p>
        </p:txBody>
      </p:sp>
      <p:sp>
        <p:nvSpPr>
          <p:cNvPr id="23554" name="TextBox 2"/>
          <p:cNvSpPr txBox="1">
            <a:spLocks noChangeArrowheads="1"/>
          </p:cNvSpPr>
          <p:nvPr/>
        </p:nvSpPr>
        <p:spPr bwMode="auto">
          <a:xfrm>
            <a:off x="1008063" y="1846263"/>
            <a:ext cx="693420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r>
              <a:rPr lang="en-US">
                <a:solidFill>
                  <a:srgbClr val="0000FF"/>
                </a:solidFill>
              </a:rPr>
              <a:t>Kern Regional Crime Laboratory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412875" y="3192463"/>
            <a:ext cx="3209925" cy="83026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thirty seven</a:t>
            </a:r>
          </a:p>
          <a:p>
            <a:pPr>
              <a:defRPr/>
            </a:pPr>
            <a:r>
              <a:rPr lang="en-US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swabs and cuttings </a:t>
            </a:r>
          </a:p>
        </p:txBody>
      </p:sp>
      <p:sp>
        <p:nvSpPr>
          <p:cNvPr id="23556" name="TextBox 4"/>
          <p:cNvSpPr txBox="1">
            <a:spLocks noChangeArrowheads="1"/>
          </p:cNvSpPr>
          <p:nvPr/>
        </p:nvSpPr>
        <p:spPr bwMode="auto">
          <a:xfrm>
            <a:off x="5199063" y="2633663"/>
            <a:ext cx="3149600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rgbClr val="000090"/>
                </a:solidFill>
              </a:rPr>
              <a:t>garments</a:t>
            </a:r>
          </a:p>
          <a:p>
            <a:pPr algn="l"/>
            <a:r>
              <a:rPr lang="en-US">
                <a:solidFill>
                  <a:srgbClr val="000090"/>
                </a:solidFill>
              </a:rPr>
              <a:t>blankets</a:t>
            </a:r>
          </a:p>
          <a:p>
            <a:pPr algn="l"/>
            <a:r>
              <a:rPr lang="en-US">
                <a:solidFill>
                  <a:srgbClr val="000090"/>
                </a:solidFill>
              </a:rPr>
              <a:t>apartment surfaces</a:t>
            </a:r>
          </a:p>
          <a:p>
            <a:pPr algn="l"/>
            <a:r>
              <a:rPr lang="en-US">
                <a:solidFill>
                  <a:srgbClr val="000090"/>
                </a:solidFill>
              </a:rPr>
              <a:t>skin</a:t>
            </a:r>
          </a:p>
          <a:p>
            <a:pPr algn="l"/>
            <a:r>
              <a:rPr lang="en-US">
                <a:solidFill>
                  <a:srgbClr val="000090"/>
                </a:solidFill>
              </a:rPr>
              <a:t>body cavities telephones</a:t>
            </a:r>
          </a:p>
          <a:p>
            <a:pPr algn="l"/>
            <a:r>
              <a:rPr lang="en-US">
                <a:solidFill>
                  <a:srgbClr val="000090"/>
                </a:solidFill>
              </a:rPr>
              <a:t>zip ties </a:t>
            </a:r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 rot="16200000">
            <a:off x="-2370931" y="3336131"/>
            <a:ext cx="5892800" cy="1150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ＭＳ Ｐゴシック" charset="0"/>
                <a:cs typeface="ＭＳ Ｐゴシック" charset="0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ea typeface="ＭＳ Ｐゴシック" charset="0"/>
                <a:cs typeface="ＭＳ Ｐゴシック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r>
              <a:rPr lang="en-US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rPr>
              <a:t>Early October 2013</a:t>
            </a:r>
            <a:endParaRPr lang="en-US" dirty="0">
              <a:solidFill>
                <a:schemeClr val="tx1">
                  <a:lumMod val="65000"/>
                  <a:lumOff val="35000"/>
                </a:schemeClr>
              </a:solidFill>
              <a:latin typeface="Arial" charset="0"/>
            </a:endParaRPr>
          </a:p>
        </p:txBody>
      </p:sp>
      <p:sp>
        <p:nvSpPr>
          <p:cNvPr id="23558" name="TextBox 6"/>
          <p:cNvSpPr txBox="1">
            <a:spLocks noChangeArrowheads="1"/>
          </p:cNvSpPr>
          <p:nvPr/>
        </p:nvSpPr>
        <p:spPr bwMode="auto">
          <a:xfrm>
            <a:off x="1397000" y="5849938"/>
            <a:ext cx="70691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/>
            <a:r>
              <a:rPr lang="en-US">
                <a:solidFill>
                  <a:srgbClr val="FF0000"/>
                </a:solidFill>
              </a:rPr>
              <a:t>low-level DNA mixtures containing 3 or 4 people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 smtClean="0">
                <a:cs typeface="+mj-cs"/>
              </a:rPr>
              <a:t>TrueAllele</a:t>
            </a:r>
            <a:r>
              <a:rPr lang="en-US" baseline="30000" dirty="0" smtClean="0">
                <a:cs typeface="+mj-cs"/>
              </a:rPr>
              <a:t>®</a:t>
            </a:r>
            <a:r>
              <a:rPr lang="en-US" dirty="0" smtClean="0">
                <a:cs typeface="+mj-cs"/>
              </a:rPr>
              <a:t> Casework</a:t>
            </a:r>
          </a:p>
        </p:txBody>
      </p:sp>
      <p:pic>
        <p:nvPicPr>
          <p:cNvPr id="24578" name="Picture 4" descr="product-27in.jpg                                               00AB3A1FMacintosh HD                   7C262FE3: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88" y="2551113"/>
            <a:ext cx="2043112" cy="184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79" name="Picture 5" descr="HP-Proliant-ML350.jpg                                          00AB3A1FMacintosh HD                   7C262FE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975" y="1789113"/>
            <a:ext cx="268922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580" name="Picture 6" descr="HP-Proliant-ML350.jpg                                          00AB3A1FMacintosh HD                   7C262FE3: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75" y="1789113"/>
            <a:ext cx="2689225" cy="2689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847725" y="4572000"/>
            <a:ext cx="169068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000090"/>
                </a:solidFill>
              </a:rPr>
              <a:t>ViewStation</a:t>
            </a:r>
            <a:endParaRPr lang="en-US" dirty="0">
              <a:solidFill>
                <a:srgbClr val="000090"/>
              </a:solidFill>
            </a:endParaRPr>
          </a:p>
          <a:p>
            <a:pPr>
              <a:defRPr/>
            </a:pPr>
            <a:r>
              <a:rPr lang="en-US" dirty="0">
                <a:solidFill>
                  <a:srgbClr val="000090"/>
                </a:solidFill>
              </a:rPr>
              <a:t>User Client</a:t>
            </a:r>
          </a:p>
        </p:txBody>
      </p:sp>
      <p:sp>
        <p:nvSpPr>
          <p:cNvPr id="8" name="Text Box 9"/>
          <p:cNvSpPr txBox="1">
            <a:spLocks noChangeArrowheads="1"/>
          </p:cNvSpPr>
          <p:nvPr/>
        </p:nvSpPr>
        <p:spPr bwMode="auto">
          <a:xfrm>
            <a:off x="4140200" y="4572000"/>
            <a:ext cx="1354138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90"/>
                </a:solidFill>
              </a:rPr>
              <a:t>Database</a:t>
            </a:r>
          </a:p>
          <a:p>
            <a:pPr>
              <a:defRPr/>
            </a:pPr>
            <a:r>
              <a:rPr lang="en-US">
                <a:solidFill>
                  <a:srgbClr val="000090"/>
                </a:solidFill>
              </a:rPr>
              <a:t>Server</a:t>
            </a:r>
          </a:p>
        </p:txBody>
      </p:sp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6551613" y="4572000"/>
            <a:ext cx="2236787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>
                <a:solidFill>
                  <a:srgbClr val="000090"/>
                </a:solidFill>
              </a:rPr>
              <a:t>Interpret/Match</a:t>
            </a:r>
          </a:p>
          <a:p>
            <a:pPr>
              <a:defRPr/>
            </a:pPr>
            <a:r>
              <a:rPr lang="en-US">
                <a:solidFill>
                  <a:srgbClr val="000090"/>
                </a:solidFill>
              </a:rPr>
              <a:t>Expansion</a:t>
            </a:r>
          </a:p>
        </p:txBody>
      </p:sp>
      <p:sp>
        <p:nvSpPr>
          <p:cNvPr id="10" name="AutoShape 11"/>
          <p:cNvSpPr>
            <a:spLocks noChangeArrowheads="1"/>
          </p:cNvSpPr>
          <p:nvPr/>
        </p:nvSpPr>
        <p:spPr bwMode="auto">
          <a:xfrm>
            <a:off x="2971800" y="3160713"/>
            <a:ext cx="990600" cy="304800"/>
          </a:xfrm>
          <a:prstGeom prst="leftRightArrow">
            <a:avLst>
              <a:gd name="adj1" fmla="val 50000"/>
              <a:gd name="adj2" fmla="val 6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>
            <a:off x="5715000" y="3160713"/>
            <a:ext cx="990600" cy="304800"/>
          </a:xfrm>
          <a:prstGeom prst="leftRightArrow">
            <a:avLst>
              <a:gd name="adj1" fmla="val 50000"/>
              <a:gd name="adj2" fmla="val 65000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defRPr/>
            </a:pPr>
            <a:endParaRPr lang="en-US"/>
          </a:p>
        </p:txBody>
      </p:sp>
      <p:sp>
        <p:nvSpPr>
          <p:cNvPr id="12" name="Text Box 13"/>
          <p:cNvSpPr txBox="1">
            <a:spLocks noChangeArrowheads="1"/>
          </p:cNvSpPr>
          <p:nvPr/>
        </p:nvSpPr>
        <p:spPr bwMode="auto">
          <a:xfrm>
            <a:off x="425450" y="5562600"/>
            <a:ext cx="2773363" cy="83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/>
              <a:t>Visual User Interface</a:t>
            </a:r>
          </a:p>
          <a:p>
            <a:pPr>
              <a:defRPr/>
            </a:pPr>
            <a:r>
              <a:rPr lang="en-US" dirty="0" err="1"/>
              <a:t>VUIer</a:t>
            </a:r>
            <a:r>
              <a:rPr lang="en-US" dirty="0"/>
              <a:t>™ Software</a:t>
            </a:r>
          </a:p>
        </p:txBody>
      </p:sp>
      <p:sp>
        <p:nvSpPr>
          <p:cNvPr id="13" name="Text Box 14"/>
          <p:cNvSpPr txBox="1">
            <a:spLocks noChangeArrowheads="1"/>
          </p:cNvSpPr>
          <p:nvPr/>
        </p:nvSpPr>
        <p:spPr bwMode="auto">
          <a:xfrm>
            <a:off x="4321175" y="5562600"/>
            <a:ext cx="3960813" cy="461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/>
              <a:t>Parallel Processing Computers</a:t>
            </a:r>
          </a:p>
        </p:txBody>
      </p:sp>
      <p:pic>
        <p:nvPicPr>
          <p:cNvPr id="24588" name="Picture 13" descr="Fig3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0900" y="2730500"/>
            <a:ext cx="1778000" cy="909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17214</TotalTime>
  <Words>621</Words>
  <Application>Microsoft Macintosh PowerPoint</Application>
  <PresentationFormat>On-screen Show (4:3)</PresentationFormat>
  <Paragraphs>190</Paragraphs>
  <Slides>29</Slides>
  <Notes>9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Blank Presentation</vt:lpstr>
      <vt:lpstr>Separating DNA Mixtures by Computer to Identify and Convict a Serial Rapist  </vt:lpstr>
      <vt:lpstr>July &amp; August 2013</vt:lpstr>
      <vt:lpstr>Crime scene #1</vt:lpstr>
      <vt:lpstr>Crime scene #2</vt:lpstr>
      <vt:lpstr>Crime scene #3</vt:lpstr>
      <vt:lpstr>Zip tie in road</vt:lpstr>
      <vt:lpstr>DNA database hit</vt:lpstr>
      <vt:lpstr>Biological evidence</vt:lpstr>
      <vt:lpstr>TrueAllele® Casework</vt:lpstr>
      <vt:lpstr>Quantitative mixture data</vt:lpstr>
      <vt:lpstr>DNA largely inconclusive</vt:lpstr>
      <vt:lpstr>Separate genotypes</vt:lpstr>
      <vt:lpstr>Evidence genotype</vt:lpstr>
      <vt:lpstr>DNA match information</vt:lpstr>
      <vt:lpstr>Match information at 15 loci</vt:lpstr>
      <vt:lpstr>Is the suspect in the evidence?</vt:lpstr>
      <vt:lpstr>Crime scene #1 matches</vt:lpstr>
      <vt:lpstr>Crime scene #2 matches</vt:lpstr>
      <vt:lpstr>Crime scene #3 matches</vt:lpstr>
      <vt:lpstr>Informative DNA mixtures</vt:lpstr>
      <vt:lpstr>December 2013: Grand Jury</vt:lpstr>
      <vt:lpstr>March 2015: Trial</vt:lpstr>
      <vt:lpstr>Validation studies</vt:lpstr>
      <vt:lpstr>Match error rates</vt:lpstr>
      <vt:lpstr>Crime lab runs TrueAllele</vt:lpstr>
      <vt:lpstr>Concordant Kern lab report</vt:lpstr>
      <vt:lpstr>April 2015</vt:lpstr>
      <vt:lpstr>May 2015</vt:lpstr>
      <vt:lpstr>More information</vt:lpstr>
    </vt:vector>
  </TitlesOfParts>
  <Company>Cybergenetics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TrueAllele® Casework</dc:title>
  <cp:lastModifiedBy>Mark Perlin</cp:lastModifiedBy>
  <cp:revision>1440</cp:revision>
  <cp:lastPrinted>2016-02-18T19:25:38Z</cp:lastPrinted>
  <dcterms:modified xsi:type="dcterms:W3CDTF">2016-02-19T13:24:51Z</dcterms:modified>
</cp:coreProperties>
</file>